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67" r:id="rId4"/>
    <p:sldId id="422" r:id="rId5"/>
    <p:sldId id="538" r:id="rId6"/>
    <p:sldId id="539" r:id="rId7"/>
    <p:sldId id="540" r:id="rId8"/>
    <p:sldId id="423" r:id="rId9"/>
    <p:sldId id="268" r:id="rId10"/>
    <p:sldId id="517" r:id="rId11"/>
    <p:sldId id="520" r:id="rId12"/>
    <p:sldId id="519" r:id="rId13"/>
    <p:sldId id="321" r:id="rId14"/>
    <p:sldId id="424" r:id="rId15"/>
    <p:sldId id="320" r:id="rId16"/>
    <p:sldId id="316" r:id="rId17"/>
    <p:sldId id="317" r:id="rId18"/>
    <p:sldId id="541" r:id="rId19"/>
    <p:sldId id="523" r:id="rId20"/>
    <p:sldId id="425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2" r:id="rId29"/>
    <p:sldId id="531" r:id="rId30"/>
    <p:sldId id="533" r:id="rId31"/>
    <p:sldId id="521" r:id="rId32"/>
    <p:sldId id="535" r:id="rId33"/>
    <p:sldId id="542" r:id="rId34"/>
    <p:sldId id="534" r:id="rId35"/>
    <p:sldId id="536" r:id="rId36"/>
    <p:sldId id="383" r:id="rId37"/>
    <p:sldId id="265" r:id="rId38"/>
    <p:sldId id="266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灵福" initials="李灵福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7F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96EDCD-72A9-6348-845B-8A3EDC4874CA}" v="30" dt="2022-08-25T08:51:13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27"/>
    <p:restoredTop sz="96003"/>
  </p:normalViewPr>
  <p:slideViewPr>
    <p:cSldViewPr snapToGrid="0" snapToObjects="1">
      <p:cViewPr varScale="1">
        <p:scale>
          <a:sx n="99" d="100"/>
          <a:sy n="99" d="100"/>
        </p:scale>
        <p:origin x="17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47" Type="http://schemas.microsoft.com/office/2016/11/relationships/changesInfo" Target="changesInfos/changesInfo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灵福" userId="3d722db4-b022-4ff1-8ccd-97815f11f8f2" providerId="ADAL" clId="{DC96EDCD-72A9-6348-845B-8A3EDC4874CA}"/>
    <pc:docChg chg="undo custSel modSld">
      <pc:chgData name="李灵福" userId="3d722db4-b022-4ff1-8ccd-97815f11f8f2" providerId="ADAL" clId="{DC96EDCD-72A9-6348-845B-8A3EDC4874CA}" dt="2022-08-25T10:59:04.209" v="1766" actId="20577"/>
      <pc:docMkLst>
        <pc:docMk/>
      </pc:docMkLst>
      <pc:sldChg chg="modSp mod">
        <pc:chgData name="李灵福" userId="3d722db4-b022-4ff1-8ccd-97815f11f8f2" providerId="ADAL" clId="{DC96EDCD-72A9-6348-845B-8A3EDC4874CA}" dt="2022-08-25T07:25:56.040" v="890" actId="27636"/>
        <pc:sldMkLst>
          <pc:docMk/>
          <pc:sldMk cId="0" sldId="270"/>
        </pc:sldMkLst>
        <pc:spChg chg="mod">
          <ac:chgData name="李灵福" userId="3d722db4-b022-4ff1-8ccd-97815f11f8f2" providerId="ADAL" clId="{DC96EDCD-72A9-6348-845B-8A3EDC4874CA}" dt="2022-08-25T07:25:56.040" v="890" actId="27636"/>
          <ac:spMkLst>
            <pc:docMk/>
            <pc:sldMk cId="0" sldId="270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711" v="882" actId="27636"/>
        <pc:sldMkLst>
          <pc:docMk/>
          <pc:sldMk cId="0" sldId="316"/>
        </pc:sldMkLst>
        <pc:spChg chg="mod">
          <ac:chgData name="李灵福" userId="3d722db4-b022-4ff1-8ccd-97815f11f8f2" providerId="ADAL" clId="{DC96EDCD-72A9-6348-845B-8A3EDC4874CA}" dt="2022-08-25T07:25:55.711" v="882" actId="27636"/>
          <ac:spMkLst>
            <pc:docMk/>
            <pc:sldMk cId="0" sldId="316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741" v="883" actId="27636"/>
        <pc:sldMkLst>
          <pc:docMk/>
          <pc:sldMk cId="0" sldId="317"/>
        </pc:sldMkLst>
        <pc:spChg chg="mod">
          <ac:chgData name="李灵福" userId="3d722db4-b022-4ff1-8ccd-97815f11f8f2" providerId="ADAL" clId="{DC96EDCD-72A9-6348-845B-8A3EDC4874CA}" dt="2022-08-25T07:25:55.741" v="883" actId="27636"/>
          <ac:spMkLst>
            <pc:docMk/>
            <pc:sldMk cId="0" sldId="317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783" v="884" actId="27636"/>
        <pc:sldMkLst>
          <pc:docMk/>
          <pc:sldMk cId="0" sldId="318"/>
        </pc:sldMkLst>
        <pc:spChg chg="mod">
          <ac:chgData name="李灵福" userId="3d722db4-b022-4ff1-8ccd-97815f11f8f2" providerId="ADAL" clId="{DC96EDCD-72A9-6348-845B-8A3EDC4874CA}" dt="2022-08-25T07:25:55.783" v="884" actId="27636"/>
          <ac:spMkLst>
            <pc:docMk/>
            <pc:sldMk cId="0" sldId="318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10:59:04.209" v="1766" actId="20577"/>
        <pc:sldMkLst>
          <pc:docMk/>
          <pc:sldMk cId="0" sldId="321"/>
        </pc:sldMkLst>
        <pc:spChg chg="mod">
          <ac:chgData name="李灵福" userId="3d722db4-b022-4ff1-8ccd-97815f11f8f2" providerId="ADAL" clId="{DC96EDCD-72A9-6348-845B-8A3EDC4874CA}" dt="2022-08-25T08:51:13.926" v="1346"/>
          <ac:spMkLst>
            <pc:docMk/>
            <pc:sldMk cId="0" sldId="321"/>
            <ac:spMk id="2" creationId="{00000000-0000-0000-0000-000000000000}"/>
          </ac:spMkLst>
        </pc:spChg>
        <pc:spChg chg="mod">
          <ac:chgData name="李灵福" userId="3d722db4-b022-4ff1-8ccd-97815f11f8f2" providerId="ADAL" clId="{DC96EDCD-72A9-6348-845B-8A3EDC4874CA}" dt="2022-08-25T10:59:04.209" v="1766" actId="20577"/>
          <ac:spMkLst>
            <pc:docMk/>
            <pc:sldMk cId="0" sldId="321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589" v="881" actId="27636"/>
        <pc:sldMkLst>
          <pc:docMk/>
          <pc:sldMk cId="0" sldId="322"/>
        </pc:sldMkLst>
        <pc:spChg chg="mod">
          <ac:chgData name="李灵福" userId="3d722db4-b022-4ff1-8ccd-97815f11f8f2" providerId="ADAL" clId="{DC96EDCD-72A9-6348-845B-8A3EDC4874CA}" dt="2022-08-25T07:25:55.589" v="881" actId="27636"/>
          <ac:spMkLst>
            <pc:docMk/>
            <pc:sldMk cId="0" sldId="322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865" v="885" actId="27636"/>
        <pc:sldMkLst>
          <pc:docMk/>
          <pc:sldMk cId="0" sldId="375"/>
        </pc:sldMkLst>
        <pc:spChg chg="mod">
          <ac:chgData name="李灵福" userId="3d722db4-b022-4ff1-8ccd-97815f11f8f2" providerId="ADAL" clId="{DC96EDCD-72A9-6348-845B-8A3EDC4874CA}" dt="2022-08-25T07:25:55.865" v="885" actId="27636"/>
          <ac:spMkLst>
            <pc:docMk/>
            <pc:sldMk cId="0" sldId="375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895" v="886" actId="27636"/>
        <pc:sldMkLst>
          <pc:docMk/>
          <pc:sldMk cId="0" sldId="376"/>
        </pc:sldMkLst>
        <pc:spChg chg="mod">
          <ac:chgData name="李灵福" userId="3d722db4-b022-4ff1-8ccd-97815f11f8f2" providerId="ADAL" clId="{DC96EDCD-72A9-6348-845B-8A3EDC4874CA}" dt="2022-08-25T07:25:55.895" v="886" actId="27636"/>
          <ac:spMkLst>
            <pc:docMk/>
            <pc:sldMk cId="0" sldId="376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066" v="891" actId="27636"/>
        <pc:sldMkLst>
          <pc:docMk/>
          <pc:sldMk cId="0" sldId="380"/>
        </pc:sldMkLst>
        <pc:spChg chg="mod">
          <ac:chgData name="李灵福" userId="3d722db4-b022-4ff1-8ccd-97815f11f8f2" providerId="ADAL" clId="{DC96EDCD-72A9-6348-845B-8A3EDC4874CA}" dt="2022-08-25T07:25:56.066" v="891" actId="27636"/>
          <ac:spMkLst>
            <pc:docMk/>
            <pc:sldMk cId="0" sldId="380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152" v="893" actId="27636"/>
        <pc:sldMkLst>
          <pc:docMk/>
          <pc:sldMk cId="0" sldId="383"/>
        </pc:sldMkLst>
        <pc:spChg chg="mod">
          <ac:chgData name="李灵福" userId="3d722db4-b022-4ff1-8ccd-97815f11f8f2" providerId="ADAL" clId="{DC96EDCD-72A9-6348-845B-8A3EDC4874CA}" dt="2022-08-25T07:25:56.152" v="893" actId="27636"/>
          <ac:spMkLst>
            <pc:docMk/>
            <pc:sldMk cId="0" sldId="383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109" v="892" actId="27636"/>
        <pc:sldMkLst>
          <pc:docMk/>
          <pc:sldMk cId="0" sldId="384"/>
        </pc:sldMkLst>
        <pc:spChg chg="mod">
          <ac:chgData name="李灵福" userId="3d722db4-b022-4ff1-8ccd-97815f11f8f2" providerId="ADAL" clId="{DC96EDCD-72A9-6348-845B-8A3EDC4874CA}" dt="2022-08-25T07:25:56.109" v="892" actId="27636"/>
          <ac:spMkLst>
            <pc:docMk/>
            <pc:sldMk cId="0" sldId="384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521" v="896" actId="27636"/>
        <pc:sldMkLst>
          <pc:docMk/>
          <pc:sldMk cId="0" sldId="396"/>
        </pc:sldMkLst>
        <pc:spChg chg="mod">
          <ac:chgData name="李灵福" userId="3d722db4-b022-4ff1-8ccd-97815f11f8f2" providerId="ADAL" clId="{DC96EDCD-72A9-6348-845B-8A3EDC4874CA}" dt="2022-08-25T07:25:56.521" v="896" actId="27636"/>
          <ac:spMkLst>
            <pc:docMk/>
            <pc:sldMk cId="0" sldId="396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177" v="894" actId="27636"/>
        <pc:sldMkLst>
          <pc:docMk/>
          <pc:sldMk cId="0" sldId="397"/>
        </pc:sldMkLst>
        <pc:spChg chg="mod">
          <ac:chgData name="李灵福" userId="3d722db4-b022-4ff1-8ccd-97815f11f8f2" providerId="ADAL" clId="{DC96EDCD-72A9-6348-845B-8A3EDC4874CA}" dt="2022-08-25T07:25:56.177" v="894" actId="27636"/>
          <ac:spMkLst>
            <pc:docMk/>
            <pc:sldMk cId="0" sldId="397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6.199" v="895" actId="27636"/>
        <pc:sldMkLst>
          <pc:docMk/>
          <pc:sldMk cId="0" sldId="398"/>
        </pc:sldMkLst>
        <pc:spChg chg="mod">
          <ac:chgData name="李灵福" userId="3d722db4-b022-4ff1-8ccd-97815f11f8f2" providerId="ADAL" clId="{DC96EDCD-72A9-6348-845B-8A3EDC4874CA}" dt="2022-08-25T07:25:56.199" v="895" actId="27636"/>
          <ac:spMkLst>
            <pc:docMk/>
            <pc:sldMk cId="0" sldId="398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972" v="888" actId="27636"/>
        <pc:sldMkLst>
          <pc:docMk/>
          <pc:sldMk cId="0" sldId="468"/>
        </pc:sldMkLst>
        <pc:spChg chg="mod">
          <ac:chgData name="李灵福" userId="3d722db4-b022-4ff1-8ccd-97815f11f8f2" providerId="ADAL" clId="{DC96EDCD-72A9-6348-845B-8A3EDC4874CA}" dt="2022-08-25T07:25:55.972" v="888" actId="27636"/>
          <ac:spMkLst>
            <pc:docMk/>
            <pc:sldMk cId="0" sldId="468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992" v="889" actId="27636"/>
        <pc:sldMkLst>
          <pc:docMk/>
          <pc:sldMk cId="0" sldId="469"/>
        </pc:sldMkLst>
        <pc:spChg chg="mod">
          <ac:chgData name="李灵福" userId="3d722db4-b022-4ff1-8ccd-97815f11f8f2" providerId="ADAL" clId="{DC96EDCD-72A9-6348-845B-8A3EDC4874CA}" dt="2022-08-25T07:25:55.992" v="889" actId="27636"/>
          <ac:spMkLst>
            <pc:docMk/>
            <pc:sldMk cId="0" sldId="469"/>
            <ac:spMk id="3" creationId="{00000000-0000-0000-0000-000000000000}"/>
          </ac:spMkLst>
        </pc:spChg>
      </pc:sldChg>
      <pc:sldChg chg="modSp mod">
        <pc:chgData name="李灵福" userId="3d722db4-b022-4ff1-8ccd-97815f11f8f2" providerId="ADAL" clId="{DC96EDCD-72A9-6348-845B-8A3EDC4874CA}" dt="2022-08-25T07:25:55.937" v="887" actId="27636"/>
        <pc:sldMkLst>
          <pc:docMk/>
          <pc:sldMk cId="0" sldId="471"/>
        </pc:sldMkLst>
        <pc:spChg chg="mod">
          <ac:chgData name="李灵福" userId="3d722db4-b022-4ff1-8ccd-97815f11f8f2" providerId="ADAL" clId="{DC96EDCD-72A9-6348-845B-8A3EDC4874CA}" dt="2022-08-25T07:25:55.937" v="887" actId="27636"/>
          <ac:spMkLst>
            <pc:docMk/>
            <pc:sldMk cId="0" sldId="471"/>
            <ac:spMk id="3" creationId="{00000000-0000-0000-0000-000000000000}"/>
          </ac:spMkLst>
        </pc:spChg>
      </pc:sldChg>
      <pc:sldChg chg="addSp delSp modSp mod">
        <pc:chgData name="李灵福" userId="3d722db4-b022-4ff1-8ccd-97815f11f8f2" providerId="ADAL" clId="{DC96EDCD-72A9-6348-845B-8A3EDC4874CA}" dt="2022-08-25T09:28:01.962" v="1357" actId="14100"/>
        <pc:sldMkLst>
          <pc:docMk/>
          <pc:sldMk cId="0" sldId="519"/>
        </pc:sldMkLst>
        <pc:spChg chg="mod">
          <ac:chgData name="李灵福" userId="3d722db4-b022-4ff1-8ccd-97815f11f8f2" providerId="ADAL" clId="{DC96EDCD-72A9-6348-845B-8A3EDC4874CA}" dt="2022-08-25T08:50:59.974" v="1345" actId="20577"/>
          <ac:spMkLst>
            <pc:docMk/>
            <pc:sldMk cId="0" sldId="519"/>
            <ac:spMk id="3" creationId="{00000000-0000-0000-0000-000000000000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16" creationId="{E72E8FD0-C3C6-B1FF-7979-1878A748A742}"/>
          </ac:spMkLst>
        </pc:spChg>
        <pc:spChg chg="add del mod">
          <ac:chgData name="李灵福" userId="3d722db4-b022-4ff1-8ccd-97815f11f8f2" providerId="ADAL" clId="{DC96EDCD-72A9-6348-845B-8A3EDC4874CA}" dt="2022-08-25T07:34:43.356" v="969" actId="478"/>
          <ac:spMkLst>
            <pc:docMk/>
            <pc:sldMk cId="0" sldId="519"/>
            <ac:spMk id="20" creationId="{6A91B939-BA65-ACC2-44C1-9A65C9F8FFCB}"/>
          </ac:spMkLst>
        </pc:spChg>
        <pc:spChg chg="add del mod">
          <ac:chgData name="李灵福" userId="3d722db4-b022-4ff1-8ccd-97815f11f8f2" providerId="ADAL" clId="{DC96EDCD-72A9-6348-845B-8A3EDC4874CA}" dt="2022-08-25T07:34:43.356" v="969" actId="478"/>
          <ac:spMkLst>
            <pc:docMk/>
            <pc:sldMk cId="0" sldId="519"/>
            <ac:spMk id="22" creationId="{C8D3CA5A-0F21-7C05-15B4-AA6F62F15CCC}"/>
          </ac:spMkLst>
        </pc:spChg>
        <pc:spChg chg="add del mod">
          <ac:chgData name="李灵福" userId="3d722db4-b022-4ff1-8ccd-97815f11f8f2" providerId="ADAL" clId="{DC96EDCD-72A9-6348-845B-8A3EDC4874CA}" dt="2022-08-25T07:34:43.356" v="969" actId="478"/>
          <ac:spMkLst>
            <pc:docMk/>
            <pc:sldMk cId="0" sldId="519"/>
            <ac:spMk id="24" creationId="{B3085003-B1F3-9783-60DC-68476EDB5E31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28" creationId="{247B68B9-8D67-38CF-D992-936ED940C2AF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30" creationId="{31152FDF-F77B-A96C-0292-9195157CF587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32" creationId="{A8F644D7-44AE-4EBE-5026-F92C447EE91A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35" creationId="{D0A49FAF-D072-A99C-167C-6706F9A8A38A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37" creationId="{2D634149-17C3-12BF-0BF3-E15D5AAC9848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39" creationId="{0A7088B2-91AE-CFDC-133C-EA24F0CFCC88}"/>
          </ac:spMkLst>
        </pc:spChg>
        <pc:spChg chg="add del mod">
          <ac:chgData name="李灵福" userId="3d722db4-b022-4ff1-8ccd-97815f11f8f2" providerId="ADAL" clId="{DC96EDCD-72A9-6348-845B-8A3EDC4874CA}" dt="2022-08-25T07:37:59.275" v="1022"/>
          <ac:spMkLst>
            <pc:docMk/>
            <pc:sldMk cId="0" sldId="519"/>
            <ac:spMk id="44" creationId="{B33120CE-FF2B-328F-3DBC-08EF04DAE0FA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45" creationId="{A80D1EF3-894D-4948-DA33-4D3F307637E0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54" creationId="{A17774BD-AE93-DA0E-57B7-2452E30267EA}"/>
          </ac:spMkLst>
        </pc:spChg>
        <pc:spChg chg="add mod">
          <ac:chgData name="李灵福" userId="3d722db4-b022-4ff1-8ccd-97815f11f8f2" providerId="ADAL" clId="{DC96EDCD-72A9-6348-845B-8A3EDC4874CA}" dt="2022-08-25T08:29:50.327" v="1268" actId="14100"/>
          <ac:spMkLst>
            <pc:docMk/>
            <pc:sldMk cId="0" sldId="519"/>
            <ac:spMk id="76" creationId="{4C915768-5CDA-3362-5BA7-FFA18A367BA6}"/>
          </ac:spMkLst>
        </pc:spChg>
        <pc:spChg chg="add del mod">
          <ac:chgData name="李灵福" userId="3d722db4-b022-4ff1-8ccd-97815f11f8f2" providerId="ADAL" clId="{DC96EDCD-72A9-6348-845B-8A3EDC4874CA}" dt="2022-08-25T08:21:54.985" v="1202" actId="478"/>
          <ac:spMkLst>
            <pc:docMk/>
            <pc:sldMk cId="0" sldId="519"/>
            <ac:spMk id="87" creationId="{85BF3ED7-DDC8-56DA-AE30-EA320FC20589}"/>
          </ac:spMkLst>
        </pc:spChg>
        <pc:spChg chg="add del mod">
          <ac:chgData name="李灵福" userId="3d722db4-b022-4ff1-8ccd-97815f11f8f2" providerId="ADAL" clId="{DC96EDCD-72A9-6348-845B-8A3EDC4874CA}" dt="2022-08-25T08:21:52.552" v="1201" actId="478"/>
          <ac:spMkLst>
            <pc:docMk/>
            <pc:sldMk cId="0" sldId="519"/>
            <ac:spMk id="88" creationId="{103AF19E-4DE5-17B5-5BDA-DB65F51E809C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89" creationId="{72F35487-3F29-4E19-3D01-975525FA01DD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90" creationId="{5B650FEC-B49E-A0E2-63DA-867F3554FB19}"/>
          </ac:spMkLst>
        </pc:spChg>
        <pc:spChg chg="add del mod">
          <ac:chgData name="李灵福" userId="3d722db4-b022-4ff1-8ccd-97815f11f8f2" providerId="ADAL" clId="{DC96EDCD-72A9-6348-845B-8A3EDC4874CA}" dt="2022-08-25T08:21:50.440" v="1200" actId="478"/>
          <ac:spMkLst>
            <pc:docMk/>
            <pc:sldMk cId="0" sldId="519"/>
            <ac:spMk id="91" creationId="{B56485F8-A489-466C-AFEE-75A0B537A24E}"/>
          </ac:spMkLst>
        </pc:spChg>
        <pc:spChg chg="add mod">
          <ac:chgData name="李灵福" userId="3d722db4-b022-4ff1-8ccd-97815f11f8f2" providerId="ADAL" clId="{DC96EDCD-72A9-6348-845B-8A3EDC4874CA}" dt="2022-08-25T08:28:26.884" v="1255" actId="1076"/>
          <ac:spMkLst>
            <pc:docMk/>
            <pc:sldMk cId="0" sldId="519"/>
            <ac:spMk id="92" creationId="{E197C147-83FE-3E42-F8C8-27A056979988}"/>
          </ac:spMkLst>
        </pc:spChg>
        <pc:spChg chg="add del">
          <ac:chgData name="李灵福" userId="3d722db4-b022-4ff1-8ccd-97815f11f8f2" providerId="ADAL" clId="{DC96EDCD-72A9-6348-845B-8A3EDC4874CA}" dt="2022-08-25T08:22:59.852" v="1210" actId="11529"/>
          <ac:spMkLst>
            <pc:docMk/>
            <pc:sldMk cId="0" sldId="519"/>
            <ac:spMk id="101" creationId="{4DC15345-C334-3B99-59F6-E22FBC098F3E}"/>
          </ac:spMkLst>
        </pc:spChg>
        <pc:grpChg chg="add">
          <ac:chgData name="李灵福" userId="3d722db4-b022-4ff1-8ccd-97815f11f8f2" providerId="ADAL" clId="{DC96EDCD-72A9-6348-845B-8A3EDC4874CA}" dt="2022-08-25T08:42:08.672" v="1269" actId="164"/>
          <ac:grpSpMkLst>
            <pc:docMk/>
            <pc:sldMk cId="0" sldId="519"/>
            <ac:grpSpMk id="132" creationId="{E52D47DE-DC31-92B9-A737-091C26F79332}"/>
          </ac:grpSpMkLst>
        </pc:grpChg>
        <pc:picChg chg="add mod">
          <ac:chgData name="李灵福" userId="3d722db4-b022-4ff1-8ccd-97815f11f8f2" providerId="ADAL" clId="{DC96EDCD-72A9-6348-845B-8A3EDC4874CA}" dt="2022-08-25T08:28:26.884" v="1255" actId="1076"/>
          <ac:picMkLst>
            <pc:docMk/>
            <pc:sldMk cId="0" sldId="519"/>
            <ac:picMk id="13" creationId="{44847D2A-DE9B-283C-1590-34AD3038C286}"/>
          </ac:picMkLst>
        </pc:pic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5" creationId="{6C5DD4E1-1A0A-9FBF-EEE2-A89193614B88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7" creationId="{27DF2FC1-A90E-E272-A85D-F57FEF0FCA68}"/>
          </ac:cxnSpMkLst>
        </pc:cxnChg>
        <pc:cxnChg chg="add del mod">
          <ac:chgData name="李灵福" userId="3d722db4-b022-4ff1-8ccd-97815f11f8f2" providerId="ADAL" clId="{DC96EDCD-72A9-6348-845B-8A3EDC4874CA}" dt="2022-08-25T07:34:43.356" v="969" actId="478"/>
          <ac:cxnSpMkLst>
            <pc:docMk/>
            <pc:sldMk cId="0" sldId="519"/>
            <ac:cxnSpMk id="21" creationId="{3F345C75-1EA0-B858-6A31-738411CA7EA3}"/>
          </ac:cxnSpMkLst>
        </pc:cxnChg>
        <pc:cxnChg chg="add del mod">
          <ac:chgData name="李灵福" userId="3d722db4-b022-4ff1-8ccd-97815f11f8f2" providerId="ADAL" clId="{DC96EDCD-72A9-6348-845B-8A3EDC4874CA}" dt="2022-08-25T07:34:43.356" v="969" actId="478"/>
          <ac:cxnSpMkLst>
            <pc:docMk/>
            <pc:sldMk cId="0" sldId="519"/>
            <ac:cxnSpMk id="23" creationId="{CEB80C78-F3B6-F204-4C76-FC0DC54CB7D5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25" creationId="{A3E5096B-79D1-31B9-F2D7-E99899106707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31" creationId="{3FCA9466-230A-8AEB-8C57-F49643B3E468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34" creationId="{65EE5711-53A0-B358-8E89-114946E9095F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38" creationId="{92D803FB-B674-7878-416A-8E4827EBDB0B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40" creationId="{524E2168-01CB-933A-401A-FD537B95A304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47" creationId="{B0C6BD33-A5F0-8039-C8B7-ED4B0AC11FD3}"/>
          </ac:cxnSpMkLst>
        </pc:cxnChg>
        <pc:cxnChg chg="add del mod">
          <ac:chgData name="李灵福" userId="3d722db4-b022-4ff1-8ccd-97815f11f8f2" providerId="ADAL" clId="{DC96EDCD-72A9-6348-845B-8A3EDC4874CA}" dt="2022-08-25T08:28:52.779" v="1256" actId="478"/>
          <ac:cxnSpMkLst>
            <pc:docMk/>
            <pc:sldMk cId="0" sldId="519"/>
            <ac:cxnSpMk id="51" creationId="{02C85D11-1AAC-E8B5-DA05-B40B3830DDE9}"/>
          </ac:cxnSpMkLst>
        </pc:cxnChg>
        <pc:cxnChg chg="add del mod">
          <ac:chgData name="李灵福" userId="3d722db4-b022-4ff1-8ccd-97815f11f8f2" providerId="ADAL" clId="{DC96EDCD-72A9-6348-845B-8A3EDC4874CA}" dt="2022-08-25T08:28:55.095" v="1257" actId="478"/>
          <ac:cxnSpMkLst>
            <pc:docMk/>
            <pc:sldMk cId="0" sldId="519"/>
            <ac:cxnSpMk id="52" creationId="{58800A8D-EF30-36D9-40DC-8D7C00BBC711}"/>
          </ac:cxnSpMkLst>
        </pc:cxnChg>
        <pc:cxnChg chg="add del mod">
          <ac:chgData name="李灵福" userId="3d722db4-b022-4ff1-8ccd-97815f11f8f2" providerId="ADAL" clId="{DC96EDCD-72A9-6348-845B-8A3EDC4874CA}" dt="2022-08-25T08:28:57.480" v="1258" actId="478"/>
          <ac:cxnSpMkLst>
            <pc:docMk/>
            <pc:sldMk cId="0" sldId="519"/>
            <ac:cxnSpMk id="53" creationId="{3A7DED95-E521-40FF-2F86-F4770875F0B6}"/>
          </ac:cxnSpMkLst>
        </pc:cxnChg>
        <pc:cxnChg chg="add del mod">
          <ac:chgData name="李灵福" userId="3d722db4-b022-4ff1-8ccd-97815f11f8f2" providerId="ADAL" clId="{DC96EDCD-72A9-6348-845B-8A3EDC4874CA}" dt="2022-08-25T07:41:15.134" v="1052" actId="478"/>
          <ac:cxnSpMkLst>
            <pc:docMk/>
            <pc:sldMk cId="0" sldId="519"/>
            <ac:cxnSpMk id="56" creationId="{64CA757E-CB62-21A8-97A7-BE2950EC9A9E}"/>
          </ac:cxnSpMkLst>
        </pc:cxnChg>
        <pc:cxnChg chg="add del mod">
          <ac:chgData name="李灵福" userId="3d722db4-b022-4ff1-8ccd-97815f11f8f2" providerId="ADAL" clId="{DC96EDCD-72A9-6348-845B-8A3EDC4874CA}" dt="2022-08-25T08:19:41.633" v="1181" actId="478"/>
          <ac:cxnSpMkLst>
            <pc:docMk/>
            <pc:sldMk cId="0" sldId="519"/>
            <ac:cxnSpMk id="66" creationId="{F378425C-88A3-767C-618E-946711191802}"/>
          </ac:cxnSpMkLst>
        </pc:cxnChg>
        <pc:cxnChg chg="add del mod">
          <ac:chgData name="李灵福" userId="3d722db4-b022-4ff1-8ccd-97815f11f8f2" providerId="ADAL" clId="{DC96EDCD-72A9-6348-845B-8A3EDC4874CA}" dt="2022-08-25T08:11:16.160" v="1092" actId="478"/>
          <ac:cxnSpMkLst>
            <pc:docMk/>
            <pc:sldMk cId="0" sldId="519"/>
            <ac:cxnSpMk id="83" creationId="{0532BD89-21E0-33C7-701F-33999412005D}"/>
          </ac:cxnSpMkLst>
        </pc:cxnChg>
        <pc:cxnChg chg="add del mod">
          <ac:chgData name="李灵福" userId="3d722db4-b022-4ff1-8ccd-97815f11f8f2" providerId="ADAL" clId="{DC96EDCD-72A9-6348-845B-8A3EDC4874CA}" dt="2022-08-25T08:29:17.133" v="1260" actId="478"/>
          <ac:cxnSpMkLst>
            <pc:docMk/>
            <pc:sldMk cId="0" sldId="519"/>
            <ac:cxnSpMk id="84" creationId="{442504E0-0D8F-7BDF-E792-C2C70FCB28CF}"/>
          </ac:cxnSpMkLst>
        </pc:cxnChg>
        <pc:cxnChg chg="add mod">
          <ac:chgData name="李灵福" userId="3d722db4-b022-4ff1-8ccd-97815f11f8f2" providerId="ADAL" clId="{DC96EDCD-72A9-6348-845B-8A3EDC4874CA}" dt="2022-08-25T09:28:01.962" v="1357" actId="14100"/>
          <ac:cxnSpMkLst>
            <pc:docMk/>
            <pc:sldMk cId="0" sldId="519"/>
            <ac:cxnSpMk id="94" creationId="{7B3237D3-FD55-DC4B-FAE2-89FC81A7F5FA}"/>
          </ac:cxnSpMkLst>
        </pc:cxnChg>
        <pc:cxnChg chg="add del mod">
          <ac:chgData name="李灵福" userId="3d722db4-b022-4ff1-8ccd-97815f11f8f2" providerId="ADAL" clId="{DC96EDCD-72A9-6348-845B-8A3EDC4874CA}" dt="2022-08-25T08:23:12.647" v="1212" actId="478"/>
          <ac:cxnSpMkLst>
            <pc:docMk/>
            <pc:sldMk cId="0" sldId="519"/>
            <ac:cxnSpMk id="99" creationId="{929F519A-E7D7-8FF3-7B35-62B5396E757D}"/>
          </ac:cxnSpMkLst>
        </pc:cxnChg>
        <pc:cxnChg chg="add del mod">
          <ac:chgData name="李灵福" userId="3d722db4-b022-4ff1-8ccd-97815f11f8f2" providerId="ADAL" clId="{DC96EDCD-72A9-6348-845B-8A3EDC4874CA}" dt="2022-08-25T08:22:34.805" v="1208" actId="478"/>
          <ac:cxnSpMkLst>
            <pc:docMk/>
            <pc:sldMk cId="0" sldId="519"/>
            <ac:cxnSpMk id="100" creationId="{BA5F804B-8526-A052-3770-C2E775D9B7A4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03" creationId="{FEE154B4-1731-00CB-31D4-C6211F48579B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04" creationId="{699ACA88-9D01-264F-38A4-B4037A3B9AEB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06" creationId="{1D2C3A3B-8D8C-5501-64C4-5D83BD1A09C9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12" creationId="{5E66E5A5-B39D-7A39-E0D2-1934E5AA18D2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20" creationId="{CDE586F7-044A-DA47-0410-471BD3CCF914}"/>
          </ac:cxnSpMkLst>
        </pc:cxnChg>
        <pc:cxnChg chg="add mod">
          <ac:chgData name="李灵福" userId="3d722db4-b022-4ff1-8ccd-97815f11f8f2" providerId="ADAL" clId="{DC96EDCD-72A9-6348-845B-8A3EDC4874CA}" dt="2022-08-25T08:28:26.884" v="1255" actId="1076"/>
          <ac:cxnSpMkLst>
            <pc:docMk/>
            <pc:sldMk cId="0" sldId="519"/>
            <ac:cxnSpMk id="124" creationId="{D3C8F71A-D332-685C-603F-358B0B409446}"/>
          </ac:cxnSpMkLst>
        </pc:cxnChg>
        <pc:cxnChg chg="add mod">
          <ac:chgData name="李灵福" userId="3d722db4-b022-4ff1-8ccd-97815f11f8f2" providerId="ADAL" clId="{DC96EDCD-72A9-6348-845B-8A3EDC4874CA}" dt="2022-08-25T08:29:50.327" v="1268" actId="14100"/>
          <ac:cxnSpMkLst>
            <pc:docMk/>
            <pc:sldMk cId="0" sldId="519"/>
            <ac:cxnSpMk id="128" creationId="{29600BA6-A6D4-1483-B102-D2B81F17389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2FE86C-E1BB-C44F-A58D-7DF42629D076}" type="doc">
      <dgm:prSet loTypeId="urn:microsoft.com/office/officeart/2005/8/layout/targe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E9AC6D3-164D-1649-9BC6-466629E88A6B}">
      <dgm:prSet phldrT="[文本]" custT="1"/>
      <dgm:spPr/>
      <dgm:t>
        <a:bodyPr/>
        <a:lstStyle/>
        <a:p>
          <a:r>
            <a:rPr lang="zh-CN" altLang="en-US" sz="2800" dirty="0"/>
            <a:t>投放 </a:t>
          </a:r>
          <a:r>
            <a:rPr lang="en-US" altLang="zh-CN" sz="2800" dirty="0"/>
            <a:t>(</a:t>
          </a:r>
          <a:r>
            <a:rPr lang="zh-CN" altLang="en-US" sz="2800" dirty="0"/>
            <a:t>人</a:t>
          </a:r>
          <a:r>
            <a:rPr lang="en-US" altLang="zh-CN" sz="2800" dirty="0"/>
            <a:t>)</a:t>
          </a:r>
          <a:endParaRPr lang="zh-CN" altLang="en-US" sz="2800" dirty="0"/>
        </a:p>
      </dgm:t>
    </dgm:pt>
    <dgm:pt modelId="{A2E15C48-376F-A541-8FE6-96CF46CDC634}" type="parTrans" cxnId="{8F6E4C54-8E21-DA45-94ED-9BCC8B244C0A}">
      <dgm:prSet/>
      <dgm:spPr/>
      <dgm:t>
        <a:bodyPr/>
        <a:lstStyle/>
        <a:p>
          <a:endParaRPr lang="zh-CN" altLang="en-US"/>
        </a:p>
      </dgm:t>
    </dgm:pt>
    <dgm:pt modelId="{21D18664-C93D-6A40-8ECB-7FA32B4D83D3}" type="sibTrans" cxnId="{8F6E4C54-8E21-DA45-94ED-9BCC8B244C0A}">
      <dgm:prSet/>
      <dgm:spPr/>
      <dgm:t>
        <a:bodyPr/>
        <a:lstStyle/>
        <a:p>
          <a:endParaRPr lang="zh-CN" altLang="en-US"/>
        </a:p>
      </dgm:t>
    </dgm:pt>
    <dgm:pt modelId="{FB54C1FF-DEC8-4948-9FF5-4D5B70A9DB6D}">
      <dgm:prSet phldrT="[文本]"/>
      <dgm:spPr/>
      <dgm:t>
        <a:bodyPr/>
        <a:lstStyle/>
        <a:p>
          <a:r>
            <a:rPr lang="zh-CN" altLang="en-US" dirty="0"/>
            <a:t>创意制作</a:t>
          </a:r>
        </a:p>
      </dgm:t>
    </dgm:pt>
    <dgm:pt modelId="{4FD076B0-CCA8-3E43-8DB3-1E40DD002153}" type="parTrans" cxnId="{EABEF7D3-AD97-E049-89F4-22E2B54A84E8}">
      <dgm:prSet/>
      <dgm:spPr/>
      <dgm:t>
        <a:bodyPr/>
        <a:lstStyle/>
        <a:p>
          <a:endParaRPr lang="zh-CN" altLang="en-US"/>
        </a:p>
      </dgm:t>
    </dgm:pt>
    <dgm:pt modelId="{D69ABFDB-B74F-934E-AE03-F2BF72309004}" type="sibTrans" cxnId="{EABEF7D3-AD97-E049-89F4-22E2B54A84E8}">
      <dgm:prSet/>
      <dgm:spPr/>
      <dgm:t>
        <a:bodyPr/>
        <a:lstStyle/>
        <a:p>
          <a:endParaRPr lang="zh-CN" altLang="en-US"/>
        </a:p>
      </dgm:t>
    </dgm:pt>
    <dgm:pt modelId="{98921E84-255A-5747-82DD-382DF1D8886A}">
      <dgm:prSet phldrT="[文本]"/>
      <dgm:spPr/>
      <dgm:t>
        <a:bodyPr/>
        <a:lstStyle/>
        <a:p>
          <a:r>
            <a:rPr lang="zh-CN" altLang="en-US" dirty="0"/>
            <a:t>创建与关停</a:t>
          </a:r>
        </a:p>
      </dgm:t>
    </dgm:pt>
    <dgm:pt modelId="{0D6C9374-3A0B-F246-AA88-0161C97EB08A}" type="parTrans" cxnId="{9E78E456-D158-994B-BAEA-44267ED1E8AB}">
      <dgm:prSet/>
      <dgm:spPr/>
      <dgm:t>
        <a:bodyPr/>
        <a:lstStyle/>
        <a:p>
          <a:endParaRPr lang="zh-CN" altLang="en-US"/>
        </a:p>
      </dgm:t>
    </dgm:pt>
    <dgm:pt modelId="{83D88C55-1D42-404C-9C50-D8B6A00F789F}" type="sibTrans" cxnId="{9E78E456-D158-994B-BAEA-44267ED1E8AB}">
      <dgm:prSet/>
      <dgm:spPr/>
      <dgm:t>
        <a:bodyPr/>
        <a:lstStyle/>
        <a:p>
          <a:endParaRPr lang="zh-CN" altLang="en-US"/>
        </a:p>
      </dgm:t>
    </dgm:pt>
    <dgm:pt modelId="{EE79CD78-1202-8948-8625-6A1700395A10}">
      <dgm:prSet phldrT="[文本]" custT="1"/>
      <dgm:spPr/>
      <dgm:t>
        <a:bodyPr/>
        <a:lstStyle/>
        <a:p>
          <a:r>
            <a:rPr lang="zh-CN" altLang="en-US" sz="2800" dirty="0"/>
            <a:t>投放平台</a:t>
          </a:r>
        </a:p>
      </dgm:t>
    </dgm:pt>
    <dgm:pt modelId="{056D0240-F829-9A40-B4EC-A5886533B111}" type="parTrans" cxnId="{6F3EEEEE-164C-B946-A0EB-FFA652CC4BAC}">
      <dgm:prSet/>
      <dgm:spPr/>
      <dgm:t>
        <a:bodyPr/>
        <a:lstStyle/>
        <a:p>
          <a:endParaRPr lang="zh-CN" altLang="en-US"/>
        </a:p>
      </dgm:t>
    </dgm:pt>
    <dgm:pt modelId="{25E1BF2F-5518-ED41-AE08-C4C13B51FFDB}" type="sibTrans" cxnId="{6F3EEEEE-164C-B946-A0EB-FFA652CC4BAC}">
      <dgm:prSet/>
      <dgm:spPr/>
      <dgm:t>
        <a:bodyPr/>
        <a:lstStyle/>
        <a:p>
          <a:endParaRPr lang="zh-CN" altLang="en-US"/>
        </a:p>
      </dgm:t>
    </dgm:pt>
    <dgm:pt modelId="{BA8E3B6F-CDAE-734D-8219-E13F1001B83E}">
      <dgm:prSet phldrT="[文本]"/>
      <dgm:spPr/>
      <dgm:t>
        <a:bodyPr/>
        <a:lstStyle/>
        <a:p>
          <a:r>
            <a:rPr lang="zh-CN" altLang="en-US" dirty="0"/>
            <a:t>管理平台：账户、创意管理</a:t>
          </a:r>
        </a:p>
      </dgm:t>
    </dgm:pt>
    <dgm:pt modelId="{F41C34F3-BD3C-5343-8083-265BA325BF44}" type="parTrans" cxnId="{2BEB13D1-3DF0-1C4A-A0E9-F3B743251E12}">
      <dgm:prSet/>
      <dgm:spPr/>
      <dgm:t>
        <a:bodyPr/>
        <a:lstStyle/>
        <a:p>
          <a:endParaRPr lang="zh-CN" altLang="en-US"/>
        </a:p>
      </dgm:t>
    </dgm:pt>
    <dgm:pt modelId="{6E6114D0-A927-9148-980A-85D74887D0F5}" type="sibTrans" cxnId="{2BEB13D1-3DF0-1C4A-A0E9-F3B743251E12}">
      <dgm:prSet/>
      <dgm:spPr/>
      <dgm:t>
        <a:bodyPr/>
        <a:lstStyle/>
        <a:p>
          <a:endParaRPr lang="zh-CN" altLang="en-US"/>
        </a:p>
      </dgm:t>
    </dgm:pt>
    <dgm:pt modelId="{806967B8-F882-8840-B5F7-1017C30A8F77}">
      <dgm:prSet phldrT="[文本]"/>
      <dgm:spPr/>
      <dgm:t>
        <a:bodyPr/>
        <a:lstStyle/>
        <a:p>
          <a:r>
            <a:rPr lang="zh-CN" altLang="en-US" dirty="0"/>
            <a:t>数据平台</a:t>
          </a:r>
        </a:p>
      </dgm:t>
    </dgm:pt>
    <dgm:pt modelId="{E2B0BE4E-2C86-E045-A836-7739B5FCB5AB}" type="parTrans" cxnId="{F431C2F1-B992-A94F-9D02-40E24C0440FF}">
      <dgm:prSet/>
      <dgm:spPr/>
      <dgm:t>
        <a:bodyPr/>
        <a:lstStyle/>
        <a:p>
          <a:endParaRPr lang="zh-CN" altLang="en-US"/>
        </a:p>
      </dgm:t>
    </dgm:pt>
    <dgm:pt modelId="{A0CB7B4C-2243-214C-B6DB-48EDDC441B9B}" type="sibTrans" cxnId="{F431C2F1-B992-A94F-9D02-40E24C0440FF}">
      <dgm:prSet/>
      <dgm:spPr/>
      <dgm:t>
        <a:bodyPr/>
        <a:lstStyle/>
        <a:p>
          <a:endParaRPr lang="zh-CN" altLang="en-US"/>
        </a:p>
      </dgm:t>
    </dgm:pt>
    <dgm:pt modelId="{5A5BADB6-F597-1A42-94FF-893A0031F8AD}">
      <dgm:prSet phldrT="[文本]" custT="1"/>
      <dgm:spPr/>
      <dgm:t>
        <a:bodyPr/>
        <a:lstStyle/>
        <a:p>
          <a:r>
            <a:rPr lang="zh-CN" altLang="en-US" sz="2800" dirty="0"/>
            <a:t>投放算法</a:t>
          </a:r>
        </a:p>
      </dgm:t>
    </dgm:pt>
    <dgm:pt modelId="{6DFD9F56-1BDE-1948-9CE4-C9B16C6F081E}" type="parTrans" cxnId="{9914F288-AAB8-AF47-8452-6F588A3A006E}">
      <dgm:prSet/>
      <dgm:spPr/>
      <dgm:t>
        <a:bodyPr/>
        <a:lstStyle/>
        <a:p>
          <a:endParaRPr lang="zh-CN" altLang="en-US"/>
        </a:p>
      </dgm:t>
    </dgm:pt>
    <dgm:pt modelId="{E959F997-49E3-F040-947F-1B6AB4E0C5AC}" type="sibTrans" cxnId="{9914F288-AAB8-AF47-8452-6F588A3A006E}">
      <dgm:prSet/>
      <dgm:spPr/>
      <dgm:t>
        <a:bodyPr/>
        <a:lstStyle/>
        <a:p>
          <a:endParaRPr lang="zh-CN" altLang="en-US"/>
        </a:p>
      </dgm:t>
    </dgm:pt>
    <dgm:pt modelId="{CB5D532A-944A-2C4A-A132-B8FECFFFD2AB}">
      <dgm:prSet phldrT="[文本]"/>
      <dgm:spPr/>
      <dgm:t>
        <a:bodyPr/>
        <a:lstStyle/>
        <a:p>
          <a:r>
            <a:rPr lang="zh-CN" altLang="en-US" dirty="0"/>
            <a:t>智能创意</a:t>
          </a:r>
        </a:p>
      </dgm:t>
    </dgm:pt>
    <dgm:pt modelId="{E008A7A9-70A8-324D-9F7A-F12A190CB694}" type="parTrans" cxnId="{3D6A3081-FDEC-AB4C-A047-10055D4DA949}">
      <dgm:prSet/>
      <dgm:spPr/>
      <dgm:t>
        <a:bodyPr/>
        <a:lstStyle/>
        <a:p>
          <a:endParaRPr lang="zh-CN" altLang="en-US"/>
        </a:p>
      </dgm:t>
    </dgm:pt>
    <dgm:pt modelId="{1BDB5DB2-532D-3B4C-85E8-AAD9E8C3978C}" type="sibTrans" cxnId="{3D6A3081-FDEC-AB4C-A047-10055D4DA949}">
      <dgm:prSet/>
      <dgm:spPr/>
      <dgm:t>
        <a:bodyPr/>
        <a:lstStyle/>
        <a:p>
          <a:endParaRPr lang="zh-CN" altLang="en-US"/>
        </a:p>
      </dgm:t>
    </dgm:pt>
    <dgm:pt modelId="{368CE9BB-7FD8-4A4C-B6B8-C53156996317}">
      <dgm:prSet phldrT="[文本]"/>
      <dgm:spPr/>
      <dgm:t>
        <a:bodyPr/>
        <a:lstStyle/>
        <a:p>
          <a:r>
            <a:rPr lang="zh-CN" altLang="en-US" dirty="0"/>
            <a:t>计划管理</a:t>
          </a:r>
        </a:p>
      </dgm:t>
    </dgm:pt>
    <dgm:pt modelId="{6FB4969D-2E1C-F64B-87E8-E5CCA28AD456}" type="parTrans" cxnId="{7AEB11CC-9371-E74C-AD7E-A22AD9025894}">
      <dgm:prSet/>
      <dgm:spPr/>
      <dgm:t>
        <a:bodyPr/>
        <a:lstStyle/>
        <a:p>
          <a:endParaRPr lang="zh-CN" altLang="en-US"/>
        </a:p>
      </dgm:t>
    </dgm:pt>
    <dgm:pt modelId="{8FD38CF7-E6A0-EF40-90B8-63A5B8925FEA}" type="sibTrans" cxnId="{7AEB11CC-9371-E74C-AD7E-A22AD9025894}">
      <dgm:prSet/>
      <dgm:spPr/>
      <dgm:t>
        <a:bodyPr/>
        <a:lstStyle/>
        <a:p>
          <a:endParaRPr lang="zh-CN" altLang="en-US"/>
        </a:p>
      </dgm:t>
    </dgm:pt>
    <dgm:pt modelId="{0AE018B1-D8C9-2842-A5E5-5436E6D771A0}">
      <dgm:prSet phldrT="[文本]"/>
      <dgm:spPr/>
      <dgm:t>
        <a:bodyPr/>
        <a:lstStyle/>
        <a:p>
          <a:r>
            <a:rPr lang="zh-CN" altLang="en-US" dirty="0"/>
            <a:t>计划定向、出价</a:t>
          </a:r>
        </a:p>
      </dgm:t>
    </dgm:pt>
    <dgm:pt modelId="{F7EBF696-5998-5544-8B27-B889DC9B5AE0}" type="parTrans" cxnId="{2540B074-1E40-B049-AEDC-F30E139CC72C}">
      <dgm:prSet/>
      <dgm:spPr/>
      <dgm:t>
        <a:bodyPr/>
        <a:lstStyle/>
        <a:p>
          <a:endParaRPr lang="zh-CN" altLang="en-US"/>
        </a:p>
      </dgm:t>
    </dgm:pt>
    <dgm:pt modelId="{049DA27D-7D20-D943-B825-0AA3B0A5364A}" type="sibTrans" cxnId="{2540B074-1E40-B049-AEDC-F30E139CC72C}">
      <dgm:prSet/>
      <dgm:spPr/>
      <dgm:t>
        <a:bodyPr/>
        <a:lstStyle/>
        <a:p>
          <a:endParaRPr lang="zh-CN" altLang="en-US"/>
        </a:p>
      </dgm:t>
    </dgm:pt>
    <dgm:pt modelId="{72BEA5F6-52A4-2A48-8FCA-BC23D2684156}">
      <dgm:prSet phldrT="[文本]"/>
      <dgm:spPr/>
      <dgm:t>
        <a:bodyPr/>
        <a:lstStyle/>
        <a:p>
          <a:r>
            <a:rPr lang="zh-CN" altLang="en-US" dirty="0"/>
            <a:t>创意挑选</a:t>
          </a:r>
        </a:p>
      </dgm:t>
    </dgm:pt>
    <dgm:pt modelId="{4CF1892A-1598-D848-BAC7-F502940E09FB}" type="parTrans" cxnId="{BE1287E2-5775-0546-807E-3885CBB78D1F}">
      <dgm:prSet/>
      <dgm:spPr/>
      <dgm:t>
        <a:bodyPr/>
        <a:lstStyle/>
        <a:p>
          <a:endParaRPr lang="zh-CN" altLang="en-US"/>
        </a:p>
      </dgm:t>
    </dgm:pt>
    <dgm:pt modelId="{3773A0A6-20D3-A141-8DC9-3068B2C43AA3}" type="sibTrans" cxnId="{BE1287E2-5775-0546-807E-3885CBB78D1F}">
      <dgm:prSet/>
      <dgm:spPr/>
      <dgm:t>
        <a:bodyPr/>
        <a:lstStyle/>
        <a:p>
          <a:endParaRPr lang="zh-CN" altLang="en-US"/>
        </a:p>
      </dgm:t>
    </dgm:pt>
    <dgm:pt modelId="{70B3E42B-91D2-814F-81F4-D7C4830CF34A}">
      <dgm:prSet phldrT="[文本]"/>
      <dgm:spPr/>
      <dgm:t>
        <a:bodyPr/>
        <a:lstStyle/>
        <a:p>
          <a:r>
            <a:rPr lang="zh-CN" altLang="en-US" dirty="0"/>
            <a:t>策略平台</a:t>
          </a:r>
        </a:p>
      </dgm:t>
    </dgm:pt>
    <dgm:pt modelId="{FF4F033D-C78E-1441-9EC5-F83CF06839D5}" type="parTrans" cxnId="{E2322C4B-16CA-E849-B42D-E2C1CA59C29E}">
      <dgm:prSet/>
      <dgm:spPr/>
      <dgm:t>
        <a:bodyPr/>
        <a:lstStyle/>
        <a:p>
          <a:endParaRPr lang="zh-CN" altLang="en-US"/>
        </a:p>
      </dgm:t>
    </dgm:pt>
    <dgm:pt modelId="{F2209EF5-A874-2446-95E8-F9D9BE714ABB}" type="sibTrans" cxnId="{E2322C4B-16CA-E849-B42D-E2C1CA59C29E}">
      <dgm:prSet/>
      <dgm:spPr/>
      <dgm:t>
        <a:bodyPr/>
        <a:lstStyle/>
        <a:p>
          <a:endParaRPr lang="zh-CN" altLang="en-US"/>
        </a:p>
      </dgm:t>
    </dgm:pt>
    <dgm:pt modelId="{3726BB91-405D-6C43-BE93-FD861A11E73D}">
      <dgm:prSet phldrT="[文本]"/>
      <dgm:spPr/>
      <dgm:t>
        <a:bodyPr/>
        <a:lstStyle/>
        <a:p>
          <a:r>
            <a:rPr lang="zh-CN" altLang="en-US" dirty="0"/>
            <a:t>归因、回传、抓取</a:t>
          </a:r>
        </a:p>
      </dgm:t>
    </dgm:pt>
    <dgm:pt modelId="{D12169DC-EA1A-684B-A85B-6DFCFF8B3335}" type="parTrans" cxnId="{4EE2F91D-EE97-CC4B-AFEE-8393E655C9E0}">
      <dgm:prSet/>
      <dgm:spPr/>
      <dgm:t>
        <a:bodyPr/>
        <a:lstStyle/>
        <a:p>
          <a:endParaRPr lang="zh-CN" altLang="en-US"/>
        </a:p>
      </dgm:t>
    </dgm:pt>
    <dgm:pt modelId="{79743EAB-5A5F-0748-9CFF-524CE879F44F}" type="sibTrans" cxnId="{4EE2F91D-EE97-CC4B-AFEE-8393E655C9E0}">
      <dgm:prSet/>
      <dgm:spPr/>
      <dgm:t>
        <a:bodyPr/>
        <a:lstStyle/>
        <a:p>
          <a:endParaRPr lang="zh-CN" altLang="en-US"/>
        </a:p>
      </dgm:t>
    </dgm:pt>
    <dgm:pt modelId="{D848682C-B181-8C43-859F-CC7DDDB69615}">
      <dgm:prSet phldrT="[文本]"/>
      <dgm:spPr/>
      <dgm:t>
        <a:bodyPr/>
        <a:lstStyle/>
        <a:p>
          <a:r>
            <a:rPr lang="zh-CN" altLang="en-US" dirty="0"/>
            <a:t>自动化投放</a:t>
          </a:r>
        </a:p>
      </dgm:t>
    </dgm:pt>
    <dgm:pt modelId="{91CF3AD4-F3A1-8646-B838-ADF1039052EB}" type="parTrans" cxnId="{F52E626F-40E5-5D41-BC25-6A4DC8D61E9F}">
      <dgm:prSet/>
      <dgm:spPr/>
      <dgm:t>
        <a:bodyPr/>
        <a:lstStyle/>
        <a:p>
          <a:endParaRPr lang="zh-CN" altLang="en-US"/>
        </a:p>
      </dgm:t>
    </dgm:pt>
    <dgm:pt modelId="{EBDC1F9E-C010-4E45-87F1-BD418451509C}" type="sibTrans" cxnId="{F52E626F-40E5-5D41-BC25-6A4DC8D61E9F}">
      <dgm:prSet/>
      <dgm:spPr/>
      <dgm:t>
        <a:bodyPr/>
        <a:lstStyle/>
        <a:p>
          <a:endParaRPr lang="zh-CN" altLang="en-US"/>
        </a:p>
      </dgm:t>
    </dgm:pt>
    <dgm:pt modelId="{180B6323-0D20-494C-9A76-485D1F6FED9C}">
      <dgm:prSet phldrT="[文本]"/>
      <dgm:spPr/>
      <dgm:t>
        <a:bodyPr/>
        <a:lstStyle/>
        <a:p>
          <a:r>
            <a:rPr lang="zh-CN" altLang="en-US" dirty="0"/>
            <a:t>精细化投放</a:t>
          </a:r>
        </a:p>
      </dgm:t>
    </dgm:pt>
    <dgm:pt modelId="{D0575C65-6B75-084F-ACB4-7AE607B8AE52}" type="parTrans" cxnId="{24D7FF5B-DF39-5C40-9612-7AD6B13E4658}">
      <dgm:prSet/>
      <dgm:spPr/>
      <dgm:t>
        <a:bodyPr/>
        <a:lstStyle/>
        <a:p>
          <a:endParaRPr lang="zh-CN" altLang="en-US"/>
        </a:p>
      </dgm:t>
    </dgm:pt>
    <dgm:pt modelId="{7CD721F7-28F3-A24C-B61A-F09E46437EF2}" type="sibTrans" cxnId="{24D7FF5B-DF39-5C40-9612-7AD6B13E4658}">
      <dgm:prSet/>
      <dgm:spPr/>
      <dgm:t>
        <a:bodyPr/>
        <a:lstStyle/>
        <a:p>
          <a:endParaRPr lang="zh-CN" altLang="en-US"/>
        </a:p>
      </dgm:t>
    </dgm:pt>
    <dgm:pt modelId="{E776D26B-4B44-064A-996F-2183C9A9DBC5}" type="pres">
      <dgm:prSet presAssocID="{E52FE86C-E1BB-C44F-A58D-7DF42629D076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47DC83B-D164-0740-98E7-A6FDF925810B}" type="pres">
      <dgm:prSet presAssocID="{5E9AC6D3-164D-1649-9BC6-466629E88A6B}" presName="circle1" presStyleLbl="node1" presStyleIdx="0" presStyleCnt="3"/>
      <dgm:spPr/>
    </dgm:pt>
    <dgm:pt modelId="{C7123A6C-0F49-3946-9E1C-7461373F3DC4}" type="pres">
      <dgm:prSet presAssocID="{5E9AC6D3-164D-1649-9BC6-466629E88A6B}" presName="space" presStyleCnt="0"/>
      <dgm:spPr/>
    </dgm:pt>
    <dgm:pt modelId="{5DD839FF-AFB1-F944-A98D-7C8406091F8F}" type="pres">
      <dgm:prSet presAssocID="{5E9AC6D3-164D-1649-9BC6-466629E88A6B}" presName="rect1" presStyleLbl="alignAcc1" presStyleIdx="0" presStyleCnt="3"/>
      <dgm:spPr/>
      <dgm:t>
        <a:bodyPr/>
        <a:lstStyle/>
        <a:p>
          <a:endParaRPr lang="zh-CN" altLang="en-US"/>
        </a:p>
      </dgm:t>
    </dgm:pt>
    <dgm:pt modelId="{617EC73F-42E1-0B48-9FF6-400AF0550F2C}" type="pres">
      <dgm:prSet presAssocID="{EE79CD78-1202-8948-8625-6A1700395A10}" presName="vertSpace2" presStyleLbl="node1" presStyleIdx="0" presStyleCnt="3"/>
      <dgm:spPr/>
    </dgm:pt>
    <dgm:pt modelId="{B81380F6-2A31-964C-9B5E-D99D0B32FF34}" type="pres">
      <dgm:prSet presAssocID="{EE79CD78-1202-8948-8625-6A1700395A10}" presName="circle2" presStyleLbl="node1" presStyleIdx="1" presStyleCnt="3"/>
      <dgm:spPr/>
    </dgm:pt>
    <dgm:pt modelId="{CE006114-77DD-6A4A-A578-4E0A2312E063}" type="pres">
      <dgm:prSet presAssocID="{EE79CD78-1202-8948-8625-6A1700395A10}" presName="rect2" presStyleLbl="alignAcc1" presStyleIdx="1" presStyleCnt="3"/>
      <dgm:spPr/>
      <dgm:t>
        <a:bodyPr/>
        <a:lstStyle/>
        <a:p>
          <a:endParaRPr lang="zh-CN" altLang="en-US"/>
        </a:p>
      </dgm:t>
    </dgm:pt>
    <dgm:pt modelId="{E6E900DD-32E6-064A-8E30-2A094C49BA5A}" type="pres">
      <dgm:prSet presAssocID="{5A5BADB6-F597-1A42-94FF-893A0031F8AD}" presName="vertSpace3" presStyleLbl="node1" presStyleIdx="1" presStyleCnt="3"/>
      <dgm:spPr/>
    </dgm:pt>
    <dgm:pt modelId="{29328302-6F9C-164E-8CBD-2735B2720008}" type="pres">
      <dgm:prSet presAssocID="{5A5BADB6-F597-1A42-94FF-893A0031F8AD}" presName="circle3" presStyleLbl="node1" presStyleIdx="2" presStyleCnt="3"/>
      <dgm:spPr/>
    </dgm:pt>
    <dgm:pt modelId="{62437FBC-5549-4943-A0A9-931E8ED91AD7}" type="pres">
      <dgm:prSet presAssocID="{5A5BADB6-F597-1A42-94FF-893A0031F8AD}" presName="rect3" presStyleLbl="alignAcc1" presStyleIdx="2" presStyleCnt="3"/>
      <dgm:spPr/>
      <dgm:t>
        <a:bodyPr/>
        <a:lstStyle/>
        <a:p>
          <a:endParaRPr lang="zh-CN" altLang="en-US"/>
        </a:p>
      </dgm:t>
    </dgm:pt>
    <dgm:pt modelId="{684C7B9C-D09B-9248-8401-0012C471EFD9}" type="pres">
      <dgm:prSet presAssocID="{5E9AC6D3-164D-1649-9BC6-466629E88A6B}" presName="rect1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005C-F322-7B4E-8588-24BF83A2E985}" type="pres">
      <dgm:prSet presAssocID="{5E9AC6D3-164D-1649-9BC6-466629E88A6B}" presName="rect1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BF7029-21DD-8042-B842-AB01FDBEB219}" type="pres">
      <dgm:prSet presAssocID="{EE79CD78-1202-8948-8625-6A1700395A10}" presName="rect2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482ECD5-46CE-E043-A766-32440255D856}" type="pres">
      <dgm:prSet presAssocID="{EE79CD78-1202-8948-8625-6A1700395A10}" presName="rect2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C22496-16B7-2742-977E-2B385BEA08EA}" type="pres">
      <dgm:prSet presAssocID="{5A5BADB6-F597-1A42-94FF-893A0031F8AD}" presName="rect3ParTx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185421-314D-2042-8A27-1D573504EE4A}" type="pres">
      <dgm:prSet presAssocID="{5A5BADB6-F597-1A42-94FF-893A0031F8AD}" presName="rect3ChTx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FF8DDF3-77CC-814D-B65B-79F544DB5558}" type="presOf" srcId="{368CE9BB-7FD8-4A4C-B6B8-C53156996317}" destId="{7AAF005C-F322-7B4E-8588-24BF83A2E985}" srcOrd="0" destOrd="1" presId="urn:microsoft.com/office/officeart/2005/8/layout/target3"/>
    <dgm:cxn modelId="{F52E626F-40E5-5D41-BC25-6A4DC8D61E9F}" srcId="{5A5BADB6-F597-1A42-94FF-893A0031F8AD}" destId="{D848682C-B181-8C43-859F-CC7DDDB69615}" srcOrd="1" destOrd="0" parTransId="{91CF3AD4-F3A1-8646-B838-ADF1039052EB}" sibTransId="{EBDC1F9E-C010-4E45-87F1-BD418451509C}"/>
    <dgm:cxn modelId="{DC2C9937-3536-AA47-9584-FA1085A33076}" type="presOf" srcId="{EE79CD78-1202-8948-8625-6A1700395A10}" destId="{CE006114-77DD-6A4A-A578-4E0A2312E063}" srcOrd="0" destOrd="0" presId="urn:microsoft.com/office/officeart/2005/8/layout/target3"/>
    <dgm:cxn modelId="{2A3625D6-D8FC-CF44-AE8A-0EF2E450C349}" type="presOf" srcId="{5E9AC6D3-164D-1649-9BC6-466629E88A6B}" destId="{5DD839FF-AFB1-F944-A98D-7C8406091F8F}" srcOrd="0" destOrd="0" presId="urn:microsoft.com/office/officeart/2005/8/layout/target3"/>
    <dgm:cxn modelId="{3B9CDBBC-16AA-5148-9E13-DBD307B7A128}" type="presOf" srcId="{BA8E3B6F-CDAE-734D-8219-E13F1001B83E}" destId="{6482ECD5-46CE-E043-A766-32440255D856}" srcOrd="0" destOrd="0" presId="urn:microsoft.com/office/officeart/2005/8/layout/target3"/>
    <dgm:cxn modelId="{801B2428-9DEF-1A4E-8728-30EC54E825EE}" type="presOf" srcId="{806967B8-F882-8840-B5F7-1017C30A8F77}" destId="{6482ECD5-46CE-E043-A766-32440255D856}" srcOrd="0" destOrd="2" presId="urn:microsoft.com/office/officeart/2005/8/layout/target3"/>
    <dgm:cxn modelId="{21230076-9C4D-5E48-BB09-46BADE4DD78D}" type="presOf" srcId="{0AE018B1-D8C9-2842-A5E5-5436E6D771A0}" destId="{7AAF005C-F322-7B4E-8588-24BF83A2E985}" srcOrd="0" destOrd="4" presId="urn:microsoft.com/office/officeart/2005/8/layout/target3"/>
    <dgm:cxn modelId="{B2D2B8AC-DAF5-C445-A55B-19DC64325BAA}" type="presOf" srcId="{98921E84-255A-5747-82DD-382DF1D8886A}" destId="{7AAF005C-F322-7B4E-8588-24BF83A2E985}" srcOrd="0" destOrd="2" presId="urn:microsoft.com/office/officeart/2005/8/layout/target3"/>
    <dgm:cxn modelId="{51F2859C-47EE-7B4C-8E42-8E360B7EF29A}" type="presOf" srcId="{180B6323-0D20-494C-9A76-485D1F6FED9C}" destId="{8F185421-314D-2042-8A27-1D573504EE4A}" srcOrd="0" destOrd="2" presId="urn:microsoft.com/office/officeart/2005/8/layout/target3"/>
    <dgm:cxn modelId="{2540B074-1E40-B049-AEDC-F30E139CC72C}" srcId="{368CE9BB-7FD8-4A4C-B6B8-C53156996317}" destId="{0AE018B1-D8C9-2842-A5E5-5436E6D771A0}" srcOrd="2" destOrd="0" parTransId="{F7EBF696-5998-5544-8B27-B889DC9B5AE0}" sibTransId="{049DA27D-7D20-D943-B825-0AA3B0A5364A}"/>
    <dgm:cxn modelId="{955E3A19-1933-914E-8823-8F66707018C1}" type="presOf" srcId="{D848682C-B181-8C43-859F-CC7DDDB69615}" destId="{8F185421-314D-2042-8A27-1D573504EE4A}" srcOrd="0" destOrd="1" presId="urn:microsoft.com/office/officeart/2005/8/layout/target3"/>
    <dgm:cxn modelId="{3D6A3081-FDEC-AB4C-A047-10055D4DA949}" srcId="{5A5BADB6-F597-1A42-94FF-893A0031F8AD}" destId="{CB5D532A-944A-2C4A-A132-B8FECFFFD2AB}" srcOrd="0" destOrd="0" parTransId="{E008A7A9-70A8-324D-9F7A-F12A190CB694}" sibTransId="{1BDB5DB2-532D-3B4C-85E8-AAD9E8C3978C}"/>
    <dgm:cxn modelId="{24D7FF5B-DF39-5C40-9612-7AD6B13E4658}" srcId="{5A5BADB6-F597-1A42-94FF-893A0031F8AD}" destId="{180B6323-0D20-494C-9A76-485D1F6FED9C}" srcOrd="2" destOrd="0" parTransId="{D0575C65-6B75-084F-ACB4-7AE607B8AE52}" sibTransId="{7CD721F7-28F3-A24C-B61A-F09E46437EF2}"/>
    <dgm:cxn modelId="{9D817079-E195-EE43-A369-22C913FB416C}" type="presOf" srcId="{FB54C1FF-DEC8-4948-9FF5-4D5B70A9DB6D}" destId="{7AAF005C-F322-7B4E-8588-24BF83A2E985}" srcOrd="0" destOrd="0" presId="urn:microsoft.com/office/officeart/2005/8/layout/target3"/>
    <dgm:cxn modelId="{F431C2F1-B992-A94F-9D02-40E24C0440FF}" srcId="{EE79CD78-1202-8948-8625-6A1700395A10}" destId="{806967B8-F882-8840-B5F7-1017C30A8F77}" srcOrd="2" destOrd="0" parTransId="{E2B0BE4E-2C86-E045-A836-7739B5FCB5AB}" sibTransId="{A0CB7B4C-2243-214C-B6DB-48EDDC441B9B}"/>
    <dgm:cxn modelId="{7DCD9E82-2EBE-9448-A8B4-96F9423B31E3}" type="presOf" srcId="{70B3E42B-91D2-814F-81F4-D7C4830CF34A}" destId="{6482ECD5-46CE-E043-A766-32440255D856}" srcOrd="0" destOrd="1" presId="urn:microsoft.com/office/officeart/2005/8/layout/target3"/>
    <dgm:cxn modelId="{9914F288-AAB8-AF47-8452-6F588A3A006E}" srcId="{E52FE86C-E1BB-C44F-A58D-7DF42629D076}" destId="{5A5BADB6-F597-1A42-94FF-893A0031F8AD}" srcOrd="2" destOrd="0" parTransId="{6DFD9F56-1BDE-1948-9CE4-C9B16C6F081E}" sibTransId="{E959F997-49E3-F040-947F-1B6AB4E0C5AC}"/>
    <dgm:cxn modelId="{F952511C-B507-CA4F-89F5-B4BF66D5EB91}" type="presOf" srcId="{EE79CD78-1202-8948-8625-6A1700395A10}" destId="{08BF7029-21DD-8042-B842-AB01FDBEB219}" srcOrd="1" destOrd="0" presId="urn:microsoft.com/office/officeart/2005/8/layout/target3"/>
    <dgm:cxn modelId="{3E814FAB-A9E2-3142-A3C0-E456E51A13C8}" type="presOf" srcId="{72BEA5F6-52A4-2A48-8FCA-BC23D2684156}" destId="{7AAF005C-F322-7B4E-8588-24BF83A2E985}" srcOrd="0" destOrd="3" presId="urn:microsoft.com/office/officeart/2005/8/layout/target3"/>
    <dgm:cxn modelId="{9E78E456-D158-994B-BAEA-44267ED1E8AB}" srcId="{368CE9BB-7FD8-4A4C-B6B8-C53156996317}" destId="{98921E84-255A-5747-82DD-382DF1D8886A}" srcOrd="0" destOrd="0" parTransId="{0D6C9374-3A0B-F246-AA88-0161C97EB08A}" sibTransId="{83D88C55-1D42-404C-9C50-D8B6A00F789F}"/>
    <dgm:cxn modelId="{E2322C4B-16CA-E849-B42D-E2C1CA59C29E}" srcId="{EE79CD78-1202-8948-8625-6A1700395A10}" destId="{70B3E42B-91D2-814F-81F4-D7C4830CF34A}" srcOrd="1" destOrd="0" parTransId="{FF4F033D-C78E-1441-9EC5-F83CF06839D5}" sibTransId="{F2209EF5-A874-2446-95E8-F9D9BE714ABB}"/>
    <dgm:cxn modelId="{4EE2F91D-EE97-CC4B-AFEE-8393E655C9E0}" srcId="{EE79CD78-1202-8948-8625-6A1700395A10}" destId="{3726BB91-405D-6C43-BE93-FD861A11E73D}" srcOrd="3" destOrd="0" parTransId="{D12169DC-EA1A-684B-A85B-6DFCFF8B3335}" sibTransId="{79743EAB-5A5F-0748-9CFF-524CE879F44F}"/>
    <dgm:cxn modelId="{2BEB13D1-3DF0-1C4A-A0E9-F3B743251E12}" srcId="{EE79CD78-1202-8948-8625-6A1700395A10}" destId="{BA8E3B6F-CDAE-734D-8219-E13F1001B83E}" srcOrd="0" destOrd="0" parTransId="{F41C34F3-BD3C-5343-8083-265BA325BF44}" sibTransId="{6E6114D0-A927-9148-980A-85D74887D0F5}"/>
    <dgm:cxn modelId="{8E08C279-9BF8-354B-AA33-E4712F89B96B}" type="presOf" srcId="{CB5D532A-944A-2C4A-A132-B8FECFFFD2AB}" destId="{8F185421-314D-2042-8A27-1D573504EE4A}" srcOrd="0" destOrd="0" presId="urn:microsoft.com/office/officeart/2005/8/layout/target3"/>
    <dgm:cxn modelId="{0E1745AE-B58C-CE46-8356-3C7ABF01C4A8}" type="presOf" srcId="{5A5BADB6-F597-1A42-94FF-893A0031F8AD}" destId="{05C22496-16B7-2742-977E-2B385BEA08EA}" srcOrd="1" destOrd="0" presId="urn:microsoft.com/office/officeart/2005/8/layout/target3"/>
    <dgm:cxn modelId="{8F6E4C54-8E21-DA45-94ED-9BCC8B244C0A}" srcId="{E52FE86C-E1BB-C44F-A58D-7DF42629D076}" destId="{5E9AC6D3-164D-1649-9BC6-466629E88A6B}" srcOrd="0" destOrd="0" parTransId="{A2E15C48-376F-A541-8FE6-96CF46CDC634}" sibTransId="{21D18664-C93D-6A40-8ECB-7FA32B4D83D3}"/>
    <dgm:cxn modelId="{65C55373-7C1B-E14F-9CC0-34BB53EA906F}" type="presOf" srcId="{E52FE86C-E1BB-C44F-A58D-7DF42629D076}" destId="{E776D26B-4B44-064A-996F-2183C9A9DBC5}" srcOrd="0" destOrd="0" presId="urn:microsoft.com/office/officeart/2005/8/layout/target3"/>
    <dgm:cxn modelId="{EABEF7D3-AD97-E049-89F4-22E2B54A84E8}" srcId="{5E9AC6D3-164D-1649-9BC6-466629E88A6B}" destId="{FB54C1FF-DEC8-4948-9FF5-4D5B70A9DB6D}" srcOrd="0" destOrd="0" parTransId="{4FD076B0-CCA8-3E43-8DB3-1E40DD002153}" sibTransId="{D69ABFDB-B74F-934E-AE03-F2BF72309004}"/>
    <dgm:cxn modelId="{7AEB11CC-9371-E74C-AD7E-A22AD9025894}" srcId="{5E9AC6D3-164D-1649-9BC6-466629E88A6B}" destId="{368CE9BB-7FD8-4A4C-B6B8-C53156996317}" srcOrd="1" destOrd="0" parTransId="{6FB4969D-2E1C-F64B-87E8-E5CCA28AD456}" sibTransId="{8FD38CF7-E6A0-EF40-90B8-63A5B8925FEA}"/>
    <dgm:cxn modelId="{F9FE86AF-B652-CF4D-9CF2-35E5746AF435}" type="presOf" srcId="{3726BB91-405D-6C43-BE93-FD861A11E73D}" destId="{6482ECD5-46CE-E043-A766-32440255D856}" srcOrd="0" destOrd="3" presId="urn:microsoft.com/office/officeart/2005/8/layout/target3"/>
    <dgm:cxn modelId="{6F3EEEEE-164C-B946-A0EB-FFA652CC4BAC}" srcId="{E52FE86C-E1BB-C44F-A58D-7DF42629D076}" destId="{EE79CD78-1202-8948-8625-6A1700395A10}" srcOrd="1" destOrd="0" parTransId="{056D0240-F829-9A40-B4EC-A5886533B111}" sibTransId="{25E1BF2F-5518-ED41-AE08-C4C13B51FFDB}"/>
    <dgm:cxn modelId="{B33C55B8-D06C-2247-8FB3-6A437F058CEC}" type="presOf" srcId="{5A5BADB6-F597-1A42-94FF-893A0031F8AD}" destId="{62437FBC-5549-4943-A0A9-931E8ED91AD7}" srcOrd="0" destOrd="0" presId="urn:microsoft.com/office/officeart/2005/8/layout/target3"/>
    <dgm:cxn modelId="{06BCBE8A-A900-1342-A1A9-77862D831727}" type="presOf" srcId="{5E9AC6D3-164D-1649-9BC6-466629E88A6B}" destId="{684C7B9C-D09B-9248-8401-0012C471EFD9}" srcOrd="1" destOrd="0" presId="urn:microsoft.com/office/officeart/2005/8/layout/target3"/>
    <dgm:cxn modelId="{BE1287E2-5775-0546-807E-3885CBB78D1F}" srcId="{368CE9BB-7FD8-4A4C-B6B8-C53156996317}" destId="{72BEA5F6-52A4-2A48-8FCA-BC23D2684156}" srcOrd="1" destOrd="0" parTransId="{4CF1892A-1598-D848-BAC7-F502940E09FB}" sibTransId="{3773A0A6-20D3-A141-8DC9-3068B2C43AA3}"/>
    <dgm:cxn modelId="{E1C8B48E-029B-1D43-B0F9-0E42AFC8932A}" type="presParOf" srcId="{E776D26B-4B44-064A-996F-2183C9A9DBC5}" destId="{447DC83B-D164-0740-98E7-A6FDF925810B}" srcOrd="0" destOrd="0" presId="urn:microsoft.com/office/officeart/2005/8/layout/target3"/>
    <dgm:cxn modelId="{D8B94DEF-1107-EE43-865C-711B51E7F6A1}" type="presParOf" srcId="{E776D26B-4B44-064A-996F-2183C9A9DBC5}" destId="{C7123A6C-0F49-3946-9E1C-7461373F3DC4}" srcOrd="1" destOrd="0" presId="urn:microsoft.com/office/officeart/2005/8/layout/target3"/>
    <dgm:cxn modelId="{86E5D232-350A-9248-B575-B66B08487BE1}" type="presParOf" srcId="{E776D26B-4B44-064A-996F-2183C9A9DBC5}" destId="{5DD839FF-AFB1-F944-A98D-7C8406091F8F}" srcOrd="2" destOrd="0" presId="urn:microsoft.com/office/officeart/2005/8/layout/target3"/>
    <dgm:cxn modelId="{D74DB8EC-A005-B345-8A39-711A95B87BD7}" type="presParOf" srcId="{E776D26B-4B44-064A-996F-2183C9A9DBC5}" destId="{617EC73F-42E1-0B48-9FF6-400AF0550F2C}" srcOrd="3" destOrd="0" presId="urn:microsoft.com/office/officeart/2005/8/layout/target3"/>
    <dgm:cxn modelId="{CC28C129-FDFB-B44E-9506-A91A8A14AC2F}" type="presParOf" srcId="{E776D26B-4B44-064A-996F-2183C9A9DBC5}" destId="{B81380F6-2A31-964C-9B5E-D99D0B32FF34}" srcOrd="4" destOrd="0" presId="urn:microsoft.com/office/officeart/2005/8/layout/target3"/>
    <dgm:cxn modelId="{C3C9BE47-0718-834F-BD97-5F72DEE62331}" type="presParOf" srcId="{E776D26B-4B44-064A-996F-2183C9A9DBC5}" destId="{CE006114-77DD-6A4A-A578-4E0A2312E063}" srcOrd="5" destOrd="0" presId="urn:microsoft.com/office/officeart/2005/8/layout/target3"/>
    <dgm:cxn modelId="{12807A9E-CE61-4848-9EFE-8D7DEDC77765}" type="presParOf" srcId="{E776D26B-4B44-064A-996F-2183C9A9DBC5}" destId="{E6E900DD-32E6-064A-8E30-2A094C49BA5A}" srcOrd="6" destOrd="0" presId="urn:microsoft.com/office/officeart/2005/8/layout/target3"/>
    <dgm:cxn modelId="{8C10296E-21A4-A84F-AB34-2CE935234EB2}" type="presParOf" srcId="{E776D26B-4B44-064A-996F-2183C9A9DBC5}" destId="{29328302-6F9C-164E-8CBD-2735B2720008}" srcOrd="7" destOrd="0" presId="urn:microsoft.com/office/officeart/2005/8/layout/target3"/>
    <dgm:cxn modelId="{A5178669-02DA-1642-A51F-2F5CDA44E324}" type="presParOf" srcId="{E776D26B-4B44-064A-996F-2183C9A9DBC5}" destId="{62437FBC-5549-4943-A0A9-931E8ED91AD7}" srcOrd="8" destOrd="0" presId="urn:microsoft.com/office/officeart/2005/8/layout/target3"/>
    <dgm:cxn modelId="{ED656D2E-8788-6D47-9497-7E927197CCC9}" type="presParOf" srcId="{E776D26B-4B44-064A-996F-2183C9A9DBC5}" destId="{684C7B9C-D09B-9248-8401-0012C471EFD9}" srcOrd="9" destOrd="0" presId="urn:microsoft.com/office/officeart/2005/8/layout/target3"/>
    <dgm:cxn modelId="{FA4DCEB6-D437-B94E-B0B3-177713375B27}" type="presParOf" srcId="{E776D26B-4B44-064A-996F-2183C9A9DBC5}" destId="{7AAF005C-F322-7B4E-8588-24BF83A2E985}" srcOrd="10" destOrd="0" presId="urn:microsoft.com/office/officeart/2005/8/layout/target3"/>
    <dgm:cxn modelId="{F9AB1EE2-96F2-AA43-B1EB-A6A27F9F7C95}" type="presParOf" srcId="{E776D26B-4B44-064A-996F-2183C9A9DBC5}" destId="{08BF7029-21DD-8042-B842-AB01FDBEB219}" srcOrd="11" destOrd="0" presId="urn:microsoft.com/office/officeart/2005/8/layout/target3"/>
    <dgm:cxn modelId="{35A2CE02-0DDC-2E49-A937-631B3A20A05B}" type="presParOf" srcId="{E776D26B-4B44-064A-996F-2183C9A9DBC5}" destId="{6482ECD5-46CE-E043-A766-32440255D856}" srcOrd="12" destOrd="0" presId="urn:microsoft.com/office/officeart/2005/8/layout/target3"/>
    <dgm:cxn modelId="{EC182AB5-1A23-994D-B314-5FDF25E2FF5F}" type="presParOf" srcId="{E776D26B-4B44-064A-996F-2183C9A9DBC5}" destId="{05C22496-16B7-2742-977E-2B385BEA08EA}" srcOrd="13" destOrd="0" presId="urn:microsoft.com/office/officeart/2005/8/layout/target3"/>
    <dgm:cxn modelId="{C7722C78-9214-9649-876E-2CE83807060B}" type="presParOf" srcId="{E776D26B-4B44-064A-996F-2183C9A9DBC5}" destId="{8F185421-314D-2042-8A27-1D573504EE4A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DC83B-D164-0740-98E7-A6FDF925810B}">
      <dsp:nvSpPr>
        <dsp:cNvPr id="0" name=""/>
        <dsp:cNvSpPr/>
      </dsp:nvSpPr>
      <dsp:spPr>
        <a:xfrm>
          <a:off x="0" y="233538"/>
          <a:ext cx="4782825" cy="478282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D839FF-AFB1-F944-A98D-7C8406091F8F}">
      <dsp:nvSpPr>
        <dsp:cNvPr id="0" name=""/>
        <dsp:cNvSpPr/>
      </dsp:nvSpPr>
      <dsp:spPr>
        <a:xfrm>
          <a:off x="2391412" y="233538"/>
          <a:ext cx="5579963" cy="478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投放 </a:t>
          </a:r>
          <a:r>
            <a:rPr lang="en-US" altLang="zh-CN" sz="2800" kern="1200" dirty="0"/>
            <a:t>(</a:t>
          </a:r>
          <a:r>
            <a:rPr lang="zh-CN" altLang="en-US" sz="2800" kern="1200" dirty="0"/>
            <a:t>人</a:t>
          </a:r>
          <a:r>
            <a:rPr lang="en-US" altLang="zh-CN" sz="2800" kern="1200" dirty="0"/>
            <a:t>)</a:t>
          </a:r>
          <a:endParaRPr lang="zh-CN" altLang="en-US" sz="2800" kern="1200" dirty="0"/>
        </a:p>
      </dsp:txBody>
      <dsp:txXfrm>
        <a:off x="2391412" y="233538"/>
        <a:ext cx="2789981" cy="1434850"/>
      </dsp:txXfrm>
    </dsp:sp>
    <dsp:sp modelId="{B81380F6-2A31-964C-9B5E-D99D0B32FF34}">
      <dsp:nvSpPr>
        <dsp:cNvPr id="0" name=""/>
        <dsp:cNvSpPr/>
      </dsp:nvSpPr>
      <dsp:spPr>
        <a:xfrm>
          <a:off x="836996" y="1668388"/>
          <a:ext cx="3108833" cy="310883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006114-77DD-6A4A-A578-4E0A2312E063}">
      <dsp:nvSpPr>
        <dsp:cNvPr id="0" name=""/>
        <dsp:cNvSpPr/>
      </dsp:nvSpPr>
      <dsp:spPr>
        <a:xfrm>
          <a:off x="2391412" y="1668388"/>
          <a:ext cx="5579963" cy="310883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投放平台</a:t>
          </a:r>
        </a:p>
      </dsp:txBody>
      <dsp:txXfrm>
        <a:off x="2391412" y="1668388"/>
        <a:ext cx="2789981" cy="1434846"/>
      </dsp:txXfrm>
    </dsp:sp>
    <dsp:sp modelId="{29328302-6F9C-164E-8CBD-2735B2720008}">
      <dsp:nvSpPr>
        <dsp:cNvPr id="0" name=""/>
        <dsp:cNvSpPr/>
      </dsp:nvSpPr>
      <dsp:spPr>
        <a:xfrm>
          <a:off x="1673989" y="3103234"/>
          <a:ext cx="1434846" cy="143484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437FBC-5549-4943-A0A9-931E8ED91AD7}">
      <dsp:nvSpPr>
        <dsp:cNvPr id="0" name=""/>
        <dsp:cNvSpPr/>
      </dsp:nvSpPr>
      <dsp:spPr>
        <a:xfrm>
          <a:off x="2391412" y="3103234"/>
          <a:ext cx="5579963" cy="14348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/>
            <a:t>投放算法</a:t>
          </a:r>
        </a:p>
      </dsp:txBody>
      <dsp:txXfrm>
        <a:off x="2391412" y="3103234"/>
        <a:ext cx="2789981" cy="1434846"/>
      </dsp:txXfrm>
    </dsp:sp>
    <dsp:sp modelId="{7AAF005C-F322-7B4E-8588-24BF83A2E985}">
      <dsp:nvSpPr>
        <dsp:cNvPr id="0" name=""/>
        <dsp:cNvSpPr/>
      </dsp:nvSpPr>
      <dsp:spPr>
        <a:xfrm>
          <a:off x="5181394" y="233538"/>
          <a:ext cx="2789981" cy="1434850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创意制作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计划管理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创建与关停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创意挑选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计划定向、出价</a:t>
          </a:r>
        </a:p>
      </dsp:txBody>
      <dsp:txXfrm>
        <a:off x="5181394" y="233538"/>
        <a:ext cx="2789981" cy="1434850"/>
      </dsp:txXfrm>
    </dsp:sp>
    <dsp:sp modelId="{6482ECD5-46CE-E043-A766-32440255D856}">
      <dsp:nvSpPr>
        <dsp:cNvPr id="0" name=""/>
        <dsp:cNvSpPr/>
      </dsp:nvSpPr>
      <dsp:spPr>
        <a:xfrm>
          <a:off x="5181394" y="1668388"/>
          <a:ext cx="2789981" cy="14348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管理平台：账户、创意管理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策略平台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数据平台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归因、回传、抓取</a:t>
          </a:r>
        </a:p>
      </dsp:txBody>
      <dsp:txXfrm>
        <a:off x="5181394" y="1668388"/>
        <a:ext cx="2789981" cy="1434846"/>
      </dsp:txXfrm>
    </dsp:sp>
    <dsp:sp modelId="{8F185421-314D-2042-8A27-1D573504EE4A}">
      <dsp:nvSpPr>
        <dsp:cNvPr id="0" name=""/>
        <dsp:cNvSpPr/>
      </dsp:nvSpPr>
      <dsp:spPr>
        <a:xfrm>
          <a:off x="5181394" y="3103234"/>
          <a:ext cx="2789981" cy="1434846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智能创意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自动化投放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精细化投放</a:t>
          </a:r>
        </a:p>
      </dsp:txBody>
      <dsp:txXfrm>
        <a:off x="5181394" y="3103234"/>
        <a:ext cx="2789981" cy="1434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C5767-63CC-F34B-A597-818428742F94}" type="datetimeFigureOut">
              <a:rPr kumimoji="1" lang="zh-CN" altLang="en-US" smtClean="0"/>
              <a:t>2022/9/18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C4969-A581-CC4A-9C20-C4FFAEB5522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C4969-A581-CC4A-9C20-C4FFAEB5522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91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这里提一下为什么加 “展望”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C4969-A581-CC4A-9C20-C4FFAEB5522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50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C4969-A581-CC4A-9C20-C4FFAEB5522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9593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去重解释一下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C4969-A581-CC4A-9C20-C4FFAEB5522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9279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最后提一下 拉活、卸载召回、电商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C4969-A581-CC4A-9C20-C4FFAEB55228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03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352" y="177725"/>
            <a:ext cx="10517122" cy="1149984"/>
          </a:xfrm>
        </p:spPr>
        <p:txBody>
          <a:bodyPr/>
          <a:lstStyle>
            <a:lvl1pPr>
              <a:defRPr b="1">
                <a:solidFill>
                  <a:srgbClr val="0087FF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kumimoji="1" lang="zh-CN" altLang="en-US">
                <a:solidFill>
                  <a:srgbClr val="0087FF"/>
                </a:solidFill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352" y="1327708"/>
            <a:ext cx="10517122" cy="4850840"/>
          </a:xfrm>
        </p:spPr>
        <p:txBody>
          <a:bodyPr/>
          <a:lstStyle>
            <a:lvl1pPr>
              <a:lnSpc>
                <a:spcPct val="140000"/>
              </a:lnSpc>
              <a:defRPr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>
              <a:lnSpc>
                <a:spcPct val="140000"/>
              </a:lnSpc>
              <a:defRPr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>
              <a:lnSpc>
                <a:spcPct val="140000"/>
              </a:lnSpc>
              <a:defRPr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>
              <a:lnSpc>
                <a:spcPct val="140000"/>
              </a:lnSpc>
              <a:defRPr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>
              <a:lnSpc>
                <a:spcPct val="140000"/>
              </a:lnSpc>
              <a:defRPr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</a:lstStyle>
          <a:p>
            <a:pPr lvl="0"/>
            <a:r>
              <a:rPr kumimoji="1" lang="zh-CN" altLang="en-US">
                <a:solidFill>
                  <a:srgbClr val="404040"/>
                </a:solidFill>
              </a:rPr>
              <a:t>单击此处编辑母版文本样式</a:t>
            </a:r>
          </a:p>
          <a:p>
            <a:pPr lvl="1"/>
            <a:r>
              <a:rPr kumimoji="1" lang="zh-CN" altLang="en-US">
                <a:solidFill>
                  <a:srgbClr val="404040"/>
                </a:solidFill>
              </a:rPr>
              <a:t>二级</a:t>
            </a:r>
          </a:p>
          <a:p>
            <a:pPr lvl="2"/>
            <a:r>
              <a:rPr kumimoji="1" lang="zh-CN" altLang="en-US">
                <a:solidFill>
                  <a:srgbClr val="424242"/>
                </a:solidFill>
              </a:rPr>
              <a:t>三级</a:t>
            </a:r>
          </a:p>
          <a:p>
            <a:pPr lvl="3"/>
            <a:r>
              <a:rPr kumimoji="1" lang="zh-CN" altLang="en-US">
                <a:solidFill>
                  <a:srgbClr val="404040"/>
                </a:solidFill>
              </a:rPr>
              <a:t>四级</a:t>
            </a:r>
          </a:p>
          <a:p>
            <a:pPr lvl="4"/>
            <a:r>
              <a:rPr kumimoji="1" lang="zh-CN" altLang="en-US">
                <a:solidFill>
                  <a:srgbClr val="404040"/>
                </a:solidFill>
              </a:rPr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形状&#10;&#10;中度可信度描述已自动生成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252909" y="6380454"/>
            <a:ext cx="1447200" cy="28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0B05-C81A-A245-8C59-C70EC663C2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ytedance.feishu.cn/docs/doccnReG94NoibOhBZR2wvqNgZ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ytedance.feishu.cn/wiki/wikcnLUWExGTxjIlbQQYpDeN3Lc#uIb5o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文具, 衬衫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5972" y="2789089"/>
            <a:ext cx="723787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000" b="1" dirty="0">
                <a:solidFill>
                  <a:srgbClr val="424242"/>
                </a:solidFill>
                <a:effectLst/>
                <a:latin typeface="PingFang SC" charset="0"/>
                <a:ea typeface="PingFang SC" charset="0"/>
              </a:rPr>
              <a:t>因果推断技术在投放场景</a:t>
            </a:r>
            <a:endParaRPr lang="en-US" altLang="zh-CN" sz="5000" b="1" dirty="0">
              <a:solidFill>
                <a:srgbClr val="424242"/>
              </a:solidFill>
              <a:effectLst/>
              <a:latin typeface="PingFang SC" charset="0"/>
              <a:ea typeface="PingFang SC" charset="0"/>
            </a:endParaRPr>
          </a:p>
          <a:p>
            <a:r>
              <a:rPr lang="zh-CN" altLang="en-US" sz="5000" b="1" dirty="0">
                <a:solidFill>
                  <a:srgbClr val="424242"/>
                </a:solidFill>
                <a:effectLst/>
                <a:latin typeface="PingFang SC" charset="0"/>
                <a:ea typeface="PingFang SC" charset="0"/>
              </a:rPr>
              <a:t>的应用和展望</a:t>
            </a:r>
            <a:endParaRPr lang="zh-CN" altLang="en-US" sz="5000" dirty="0">
              <a:solidFill>
                <a:srgbClr val="424242"/>
              </a:solidFill>
              <a:effectLst/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1719" y="3343693"/>
            <a:ext cx="3098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3200" dirty="0">
              <a:solidFill>
                <a:srgbClr val="424242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8531" y="4850588"/>
            <a:ext cx="53651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424242"/>
                </a:solidFill>
                <a:effectLst/>
                <a:latin typeface="PingFang SC" charset="0"/>
                <a:ea typeface="PingFang SC" charset="0"/>
              </a:rPr>
              <a:t>Growth</a:t>
            </a:r>
            <a:r>
              <a:rPr lang="zh-CN" altLang="en-US" sz="2800" b="1" dirty="0">
                <a:solidFill>
                  <a:srgbClr val="424242"/>
                </a:solidFill>
                <a:effectLst/>
                <a:latin typeface="PingFang SC" charset="0"/>
                <a:ea typeface="PingFang SC" charset="0"/>
              </a:rPr>
              <a:t>-增长智能-投放     李灵福</a:t>
            </a:r>
            <a:endParaRPr lang="zh-CN" altLang="en-US" sz="2800" dirty="0">
              <a:solidFill>
                <a:srgbClr val="424242"/>
              </a:solidFill>
              <a:effectLst/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pic>
        <p:nvPicPr>
          <p:cNvPr id="6" name="图片 5" descr="徽标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19" y="577039"/>
            <a:ext cx="1939729" cy="3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677" y="286971"/>
            <a:ext cx="3042325" cy="800266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投放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增长</a:t>
            </a:r>
          </a:p>
        </p:txBody>
      </p:sp>
      <p:graphicFrame>
        <p:nvGraphicFramePr>
          <p:cNvPr id="22" name="图表 21"/>
          <p:cNvGraphicFramePr/>
          <p:nvPr>
            <p:extLst>
              <p:ext uri="{D42A27DB-BD31-4B8C-83A1-F6EECF244321}">
                <p14:modId xmlns:p14="http://schemas.microsoft.com/office/powerpoint/2010/main" val="1894991207"/>
              </p:ext>
            </p:extLst>
          </p:nvPr>
        </p:nvGraphicFramePr>
        <p:xfrm>
          <a:off x="522678" y="1087237"/>
          <a:ext cx="7971376" cy="524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508760" y="2773680"/>
            <a:ext cx="1325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广告平台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"/>
          </p:nvPr>
        </p:nvSpPr>
        <p:spPr>
          <a:xfrm flipH="1">
            <a:off x="8876737" y="2157935"/>
            <a:ext cx="3033612" cy="31085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投放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增长</a:t>
            </a:r>
            <a:r>
              <a:rPr lang="zh-CN" altLang="en-US" sz="20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人机结合</a:t>
            </a:r>
            <a:r>
              <a:rPr lang="zh-CN" altLang="en-US" sz="20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sz="2000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0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</a:t>
            </a:r>
            <a:r>
              <a:rPr lang="zh-CN" altLang="en-US" sz="18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逐渐从投放依赖人工经验执行计划维度的优化，演进到算法进行用户择优、全链路托管，实现智能化升级。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35" y="375682"/>
            <a:ext cx="3596752" cy="66795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投放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4297889"/>
            <a:ext cx="10517122" cy="1668880"/>
          </a:xfrm>
        </p:spPr>
        <p:txBody>
          <a:bodyPr>
            <a:noAutofit/>
          </a:bodyPr>
          <a:lstStyle/>
          <a:p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投放：基于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RTA/DPA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实现高价值、目标用户获取，提升投放效果。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高价值：具有更深度行为、长期价值（长留、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LTx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、净利润、付费率等）的用户。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目标用户：特定画像用户、去重视角、边际视角</a:t>
            </a:r>
            <a:r>
              <a:rPr lang="zh-CN" altLang="en-US" sz="16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真增量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/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837439" y="1287888"/>
            <a:ext cx="10517122" cy="1946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广告系统的局限性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深度优化依赖广告主数据回传，涉及广告主数据安全问题。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出价产品受回传样本量、回传周期影响，存在难以起量、完成率不高等问题。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难以或不提供多样化的优化能力，特别是“从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到边际视角”目标切换。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/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燕尾形箭头 12"/>
          <p:cNvSpPr/>
          <p:nvPr/>
        </p:nvSpPr>
        <p:spPr>
          <a:xfrm rot="5400000">
            <a:off x="5495582" y="3534603"/>
            <a:ext cx="738128" cy="46270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94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068" y="417703"/>
            <a:ext cx="5809156" cy="496661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2.4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投放与因果推断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402" y="930293"/>
            <a:ext cx="10869195" cy="2298037"/>
          </a:xfrm>
        </p:spPr>
        <p:txBody>
          <a:bodyPr>
            <a:noAutofit/>
          </a:bodyPr>
          <a:lstStyle/>
          <a:p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投放的现有问题</a:t>
            </a:r>
          </a:p>
          <a:p>
            <a:pPr lvl="1">
              <a:lnSpc>
                <a:spcPct val="200000"/>
              </a:lnSpc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归因：现有投放（主要是拉新场景）基于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Last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Click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归因，并将用户全生命周期价值归功于投放。此方式忽略了投放在不同场景下存在的“助攻”、“蚕食”、“透支”等现象，无法严谨度量投放效果。</a:t>
            </a:r>
            <a:endParaRPr lang="en-US" altLang="zh-CN" sz="1800" dirty="0">
              <a:solidFill>
                <a:srgbClr val="424242"/>
              </a:solidFill>
            </a:endParaRPr>
          </a:p>
          <a:p>
            <a:pPr lvl="1">
              <a:lnSpc>
                <a:spcPct val="200000"/>
              </a:lnSpc>
            </a:pPr>
            <a:endParaRPr lang="en-US" altLang="zh-CN" sz="1400" dirty="0" smtClean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 smtClean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 smtClean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solidFill>
                <a:srgbClr val="42424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400" dirty="0" smtClean="0">
                <a:solidFill>
                  <a:srgbClr val="42424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召回</a:t>
            </a:r>
            <a:r>
              <a:rPr lang="zh-CN" altLang="en-US" sz="1400" dirty="0">
                <a:solidFill>
                  <a:srgbClr val="42424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：产品发展到一定阶段后，需要对流失用户进行召回，由于投放施加于产品外部，缺乏科学的评估、优化方式，影响投放召回业务的展开。</a:t>
            </a:r>
          </a:p>
        </p:txBody>
      </p:sp>
      <p:pic>
        <p:nvPicPr>
          <p:cNvPr id="13" name="图形 12" descr="男人 轮廓">
            <a:extLst>
              <a:ext uri="{FF2B5EF4-FFF2-40B4-BE49-F238E27FC236}">
                <a16:creationId xmlns:a16="http://schemas.microsoft.com/office/drawing/2014/main" xmlns="" id="{44847D2A-DE9B-283C-1590-34AD3038C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2053" y="3401438"/>
            <a:ext cx="914400" cy="9144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xmlns="" id="{6C5DD4E1-1A0A-9FBF-EEE2-A89193614B88}"/>
              </a:ext>
            </a:extLst>
          </p:cNvPr>
          <p:cNvCxnSpPr/>
          <p:nvPr/>
        </p:nvCxnSpPr>
        <p:spPr>
          <a:xfrm flipV="1">
            <a:off x="2026453" y="3182689"/>
            <a:ext cx="73046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xmlns="" id="{E72E8FD0-C3C6-B1FF-7979-1878A748A742}"/>
              </a:ext>
            </a:extLst>
          </p:cNvPr>
          <p:cNvSpPr/>
          <p:nvPr/>
        </p:nvSpPr>
        <p:spPr>
          <a:xfrm>
            <a:off x="2825237" y="2959152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投放</a:t>
            </a:r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xmlns="" id="{27DF2FC1-A90E-E272-A85D-F57FEF0FCA68}"/>
              </a:ext>
            </a:extLst>
          </p:cNvPr>
          <p:cNvCxnSpPr>
            <a:cxnSpLocks/>
          </p:cNvCxnSpPr>
          <p:nvPr/>
        </p:nvCxnSpPr>
        <p:spPr>
          <a:xfrm>
            <a:off x="3739637" y="3158802"/>
            <a:ext cx="34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xmlns="" id="{A3E5096B-79D1-31B9-F2D7-E9989910670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26453" y="3858638"/>
            <a:ext cx="730468" cy="36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xmlns="" id="{247B68B9-8D67-38CF-D992-936ED940C2AF}"/>
              </a:ext>
            </a:extLst>
          </p:cNvPr>
          <p:cNvSpPr/>
          <p:nvPr/>
        </p:nvSpPr>
        <p:spPr>
          <a:xfrm>
            <a:off x="2825237" y="4059970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不投放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xmlns="" id="{31152FDF-F77B-A96C-0292-9195157CF587}"/>
              </a:ext>
            </a:extLst>
          </p:cNvPr>
          <p:cNvSpPr/>
          <p:nvPr/>
        </p:nvSpPr>
        <p:spPr>
          <a:xfrm>
            <a:off x="4084921" y="2959152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曝光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xmlns="" id="{3FCA9466-230A-8AEB-8C57-F49643B3E468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9321" y="2809864"/>
            <a:ext cx="345284" cy="35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>
            <a:extLst>
              <a:ext uri="{FF2B5EF4-FFF2-40B4-BE49-F238E27FC236}">
                <a16:creationId xmlns:a16="http://schemas.microsoft.com/office/drawing/2014/main" xmlns="" id="{A8F644D7-44AE-4EBE-5026-F92C447EE91A}"/>
              </a:ext>
            </a:extLst>
          </p:cNvPr>
          <p:cNvSpPr/>
          <p:nvPr/>
        </p:nvSpPr>
        <p:spPr>
          <a:xfrm>
            <a:off x="5344605" y="2600971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未点击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xmlns="" id="{65EE5711-53A0-B358-8E89-114946E9095F}"/>
              </a:ext>
            </a:extLst>
          </p:cNvPr>
          <p:cNvCxnSpPr>
            <a:cxnSpLocks/>
          </p:cNvCxnSpPr>
          <p:nvPr/>
        </p:nvCxnSpPr>
        <p:spPr>
          <a:xfrm>
            <a:off x="6259005" y="2815465"/>
            <a:ext cx="34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xmlns="" id="{D0A49FAF-D072-A99C-167C-6706F9A8A38A}"/>
              </a:ext>
            </a:extLst>
          </p:cNvPr>
          <p:cNvSpPr/>
          <p:nvPr/>
        </p:nvSpPr>
        <p:spPr>
          <a:xfrm>
            <a:off x="6604289" y="2615815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转化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xmlns="" id="{2D634149-17C3-12BF-0BF3-E15D5AAC9848}"/>
              </a:ext>
            </a:extLst>
          </p:cNvPr>
          <p:cNvSpPr/>
          <p:nvPr/>
        </p:nvSpPr>
        <p:spPr>
          <a:xfrm>
            <a:off x="5344605" y="3405888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点击</a:t>
            </a: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xmlns="" id="{92D803FB-B674-7878-416A-8E4827EBDB0B}"/>
              </a:ext>
            </a:extLst>
          </p:cNvPr>
          <p:cNvCxnSpPr>
            <a:cxnSpLocks/>
          </p:cNvCxnSpPr>
          <p:nvPr/>
        </p:nvCxnSpPr>
        <p:spPr>
          <a:xfrm>
            <a:off x="6259005" y="3620382"/>
            <a:ext cx="345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>
            <a:extLst>
              <a:ext uri="{FF2B5EF4-FFF2-40B4-BE49-F238E27FC236}">
                <a16:creationId xmlns:a16="http://schemas.microsoft.com/office/drawing/2014/main" xmlns="" id="{0A7088B2-91AE-CFDC-133C-EA24F0CFCC88}"/>
              </a:ext>
            </a:extLst>
          </p:cNvPr>
          <p:cNvSpPr/>
          <p:nvPr/>
        </p:nvSpPr>
        <p:spPr>
          <a:xfrm>
            <a:off x="6604289" y="3420732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转化</a:t>
            </a:r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xmlns="" id="{524E2168-01CB-933A-401A-FD537B95A304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>
            <a:off x="4999321" y="3168045"/>
            <a:ext cx="345284" cy="446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>
            <a:extLst>
              <a:ext uri="{FF2B5EF4-FFF2-40B4-BE49-F238E27FC236}">
                <a16:creationId xmlns:a16="http://schemas.microsoft.com/office/drawing/2014/main" xmlns="" id="{A80D1EF3-894D-4948-DA33-4D3F307637E0}"/>
              </a:ext>
            </a:extLst>
          </p:cNvPr>
          <p:cNvSpPr/>
          <p:nvPr/>
        </p:nvSpPr>
        <p:spPr>
          <a:xfrm>
            <a:off x="6604289" y="4060725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转化</a:t>
            </a:r>
          </a:p>
        </p:txBody>
      </p: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xmlns="" id="{B0C6BD33-A5F0-8039-C8B7-ED4B0AC11FD3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>
            <a:off x="3739637" y="4268863"/>
            <a:ext cx="2864652" cy="75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圆角矩形 53">
            <a:extLst>
              <a:ext uri="{FF2B5EF4-FFF2-40B4-BE49-F238E27FC236}">
                <a16:creationId xmlns:a16="http://schemas.microsoft.com/office/drawing/2014/main" xmlns="" id="{A17774BD-AE93-DA0E-57B7-2452E30267EA}"/>
              </a:ext>
            </a:extLst>
          </p:cNvPr>
          <p:cNvSpPr/>
          <p:nvPr/>
        </p:nvSpPr>
        <p:spPr>
          <a:xfrm>
            <a:off x="10165544" y="4483506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转化</a:t>
            </a: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xmlns="" id="{4C915768-5CDA-3362-5BA7-FFA18A367BA6}"/>
              </a:ext>
            </a:extLst>
          </p:cNvPr>
          <p:cNvSpPr/>
          <p:nvPr/>
        </p:nvSpPr>
        <p:spPr>
          <a:xfrm>
            <a:off x="6604289" y="4867469"/>
            <a:ext cx="914400" cy="4177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未转化</a:t>
            </a:r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xmlns="" id="{7B3237D3-FD55-DC4B-FAE2-89FC81A7F5FA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419073" y="4268863"/>
            <a:ext cx="6746471" cy="423536"/>
          </a:xfrm>
          <a:prstGeom prst="bentConnector3">
            <a:avLst>
              <a:gd name="adj1" fmla="val 732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1" name="组 10"/>
          <p:cNvGrpSpPr/>
          <p:nvPr/>
        </p:nvGrpSpPr>
        <p:grpSpPr>
          <a:xfrm>
            <a:off x="7518689" y="3667301"/>
            <a:ext cx="1025654" cy="682675"/>
            <a:chOff x="7305266" y="4696001"/>
            <a:chExt cx="1025654" cy="682675"/>
          </a:xfrm>
        </p:grpSpPr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xmlns="" id="{5B650FEC-B49E-A0E2-63DA-867F3554FB19}"/>
                </a:ext>
              </a:extLst>
            </p:cNvPr>
            <p:cNvSpPr txBox="1"/>
            <p:nvPr/>
          </p:nvSpPr>
          <p:spPr>
            <a:xfrm>
              <a:off x="7588776" y="4834985"/>
              <a:ext cx="742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u="sng" dirty="0"/>
                <a:t>蚕食</a:t>
              </a:r>
            </a:p>
          </p:txBody>
        </p:sp>
        <p:cxnSp>
          <p:nvCxnSpPr>
            <p:cNvPr id="103" name="肘形连接符 102">
              <a:extLst>
                <a:ext uri="{FF2B5EF4-FFF2-40B4-BE49-F238E27FC236}">
                  <a16:creationId xmlns:a16="http://schemas.microsoft.com/office/drawing/2014/main" xmlns="" id="{FEE154B4-1731-00CB-31D4-C6211F48579B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7305266" y="4696001"/>
              <a:ext cx="654582" cy="138984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肘形连接符 105">
              <a:extLst>
                <a:ext uri="{FF2B5EF4-FFF2-40B4-BE49-F238E27FC236}">
                  <a16:creationId xmlns:a16="http://schemas.microsoft.com/office/drawing/2014/main" xmlns="" id="{1D2C3A3B-8D8C-5501-64C4-5D83BD1A09C9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7349440" y="5204317"/>
              <a:ext cx="610408" cy="174359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 3"/>
          <p:cNvGrpSpPr/>
          <p:nvPr/>
        </p:nvGrpSpPr>
        <p:grpSpPr>
          <a:xfrm>
            <a:off x="7518689" y="2845490"/>
            <a:ext cx="1897895" cy="2309487"/>
            <a:chOff x="7615326" y="4240510"/>
            <a:chExt cx="1897895" cy="2309487"/>
          </a:xfrm>
        </p:grpSpPr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xmlns="" id="{72F35487-3F29-4E19-3D01-975525FA01DD}"/>
                </a:ext>
              </a:extLst>
            </p:cNvPr>
            <p:cNvSpPr txBox="1"/>
            <p:nvPr/>
          </p:nvSpPr>
          <p:spPr>
            <a:xfrm>
              <a:off x="8771077" y="5186283"/>
              <a:ext cx="742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u="sng" dirty="0"/>
                <a:t>助攻</a:t>
              </a:r>
            </a:p>
          </p:txBody>
        </p:sp>
        <p:cxnSp>
          <p:nvCxnSpPr>
            <p:cNvPr id="104" name="肘形连接符 103">
              <a:extLst>
                <a:ext uri="{FF2B5EF4-FFF2-40B4-BE49-F238E27FC236}">
                  <a16:creationId xmlns:a16="http://schemas.microsoft.com/office/drawing/2014/main" xmlns="" id="{699ACA88-9D01-264F-38A4-B4037A3B9AEB}"/>
                </a:ext>
              </a:extLst>
            </p:cNvPr>
            <p:cNvCxnSpPr>
              <a:cxnSpLocks/>
            </p:cNvCxnSpPr>
            <p:nvPr/>
          </p:nvCxnSpPr>
          <p:spPr>
            <a:xfrm>
              <a:off x="7615326" y="4240510"/>
              <a:ext cx="1526823" cy="966555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肘形连接符 111">
              <a:extLst>
                <a:ext uri="{FF2B5EF4-FFF2-40B4-BE49-F238E27FC236}">
                  <a16:creationId xmlns:a16="http://schemas.microsoft.com/office/drawing/2014/main" xmlns="" id="{5E66E5A5-B39D-7A39-E0D2-1934E5AA1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3499" y="5576397"/>
              <a:ext cx="1498650" cy="973600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 4"/>
          <p:cNvGrpSpPr/>
          <p:nvPr/>
        </p:nvGrpSpPr>
        <p:grpSpPr>
          <a:xfrm>
            <a:off x="7061489" y="3021974"/>
            <a:ext cx="3796457" cy="1423620"/>
            <a:chOff x="6903484" y="4416994"/>
            <a:chExt cx="3796457" cy="1423620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xmlns="" id="{E197C147-83FE-3E42-F8C8-27A056979988}"/>
                </a:ext>
              </a:extLst>
            </p:cNvPr>
            <p:cNvSpPr txBox="1"/>
            <p:nvPr/>
          </p:nvSpPr>
          <p:spPr>
            <a:xfrm>
              <a:off x="9663390" y="44169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u="sng" dirty="0"/>
                <a:t>透支</a:t>
              </a:r>
            </a:p>
          </p:txBody>
        </p:sp>
        <p:cxnSp>
          <p:nvCxnSpPr>
            <p:cNvPr id="120" name="肘形连接符 119">
              <a:extLst>
                <a:ext uri="{FF2B5EF4-FFF2-40B4-BE49-F238E27FC236}">
                  <a16:creationId xmlns:a16="http://schemas.microsoft.com/office/drawing/2014/main" xmlns="" id="{CDE586F7-044A-DA47-0410-471BD3CCF914}"/>
                </a:ext>
              </a:extLst>
            </p:cNvPr>
            <p:cNvCxnSpPr>
              <a:cxnSpLocks/>
              <a:endCxn id="92" idx="3"/>
            </p:cNvCxnSpPr>
            <p:nvPr/>
          </p:nvCxnSpPr>
          <p:spPr>
            <a:xfrm rot="16200000" flipV="1">
              <a:off x="9885354" y="5026027"/>
              <a:ext cx="1238954" cy="390220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肘形连接符 123">
              <a:extLst>
                <a:ext uri="{FF2B5EF4-FFF2-40B4-BE49-F238E27FC236}">
                  <a16:creationId xmlns:a16="http://schemas.microsoft.com/office/drawing/2014/main" xmlns="" id="{D3C8F71A-D332-685C-603F-358B0B409446}"/>
                </a:ext>
              </a:extLst>
            </p:cNvPr>
            <p:cNvCxnSpPr>
              <a:cxnSpLocks/>
              <a:stCxn id="39" idx="0"/>
              <a:endCxn id="92" idx="1"/>
            </p:cNvCxnSpPr>
            <p:nvPr/>
          </p:nvCxnSpPr>
          <p:spPr>
            <a:xfrm rot="5400000" flipH="1" flipV="1">
              <a:off x="8176391" y="3328753"/>
              <a:ext cx="214092" cy="2759906"/>
            </a:xfrm>
            <a:prstGeom prst="bentConnector2">
              <a:avLst/>
            </a:prstGeom>
            <a:ln cmpd="sng"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肘形连接符 127">
            <a:extLst>
              <a:ext uri="{FF2B5EF4-FFF2-40B4-BE49-F238E27FC236}">
                <a16:creationId xmlns:a16="http://schemas.microsoft.com/office/drawing/2014/main" xmlns="" id="{29600BA6-A6D4-1483-B102-D2B81F17389E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3407003" y="4483506"/>
            <a:ext cx="3197286" cy="592856"/>
          </a:xfrm>
          <a:prstGeom prst="bentConnector3">
            <a:avLst>
              <a:gd name="adj1" fmla="val -788"/>
            </a:avLst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044" y="932062"/>
            <a:ext cx="3557716" cy="4022059"/>
          </a:xfrm>
          <a:noFill/>
          <a:ln>
            <a:solidFill>
              <a:schemeClr val="accent1"/>
            </a:solidFill>
          </a:ln>
        </p:spPr>
        <p:txBody>
          <a:bodyPr>
            <a:normAutofit fontScale="650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CN" altLang="en-US" sz="25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为什么投放场景需要因果推断？</a:t>
            </a:r>
          </a:p>
          <a:p>
            <a:pPr>
              <a:lnSpc>
                <a:spcPct val="17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科学的度量投放效果，指导预算决策，支持多场景业务发展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优化投放效果，提升营销成本效用</a:t>
            </a:r>
          </a:p>
          <a:p>
            <a:pPr lvl="1">
              <a:lnSpc>
                <a:spcPct val="170000"/>
              </a:lnSpc>
            </a:pP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哪些用户需要投放？</a:t>
            </a:r>
          </a:p>
          <a:p>
            <a:pPr lvl="1">
              <a:lnSpc>
                <a:spcPct val="170000"/>
              </a:lnSpc>
            </a:pP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如何度量真实的用户价值，并进行合理出价？</a:t>
            </a:r>
          </a:p>
          <a:p>
            <a:pPr lvl="1">
              <a:lnSpc>
                <a:spcPct val="170000"/>
              </a:lnSpc>
            </a:pP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投放预算在不同场景、渠道间应该如何分配？</a:t>
            </a:r>
            <a:endParaRPr lang="zh-CN" altLang="en-US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299261" y="932062"/>
            <a:ext cx="7670250" cy="5356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0000" lnSpcReduction="10000"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20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投放场景应用因果推断有哪些难题？</a:t>
            </a: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数据难以闭环：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端外触达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端内转化，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ID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问题、无法定位真正触达用户，成本回收等。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模型构建困难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特征缺失：拉新场景下，大产品</a:t>
            </a: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中很大比例为非字节系用户，高蚕食</a:t>
            </a: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中绝大部分为非字节用户。</a:t>
            </a:r>
            <a:endParaRPr lang="en-US" altLang="zh-CN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样本采集：样本量小、新设备在</a:t>
            </a: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中占比高、长时透支等。</a:t>
            </a:r>
            <a:endParaRPr lang="en-US" altLang="zh-CN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模型复杂：同时构建转化</a:t>
            </a: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、投放转化率</a:t>
            </a:r>
            <a:r>
              <a:rPr lang="en-US" altLang="zh-CN" sz="1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pvr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、用户全生命周期收益</a:t>
            </a:r>
            <a:r>
              <a:rPr lang="en-US" altLang="zh-CN" sz="1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模型，且用户分层上转化</a:t>
            </a: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1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趋势不一致。</a:t>
            </a:r>
            <a:endParaRPr lang="en-US" altLang="zh-CN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渠道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联合优化：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为避免渠道流转，最优方案为全渠道联合优化，但受限于媒体能力差异，只适合全渠道屏蔽，难以最大化业务目标。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策略难以评估：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样本量小、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方差极大、投放渗透率低等问题，策略效果难以显著。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73239" y="55113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u="sng" dirty="0">
                <a:solidFill>
                  <a:srgbClr val="0070C0"/>
                </a:solidFill>
                <a:highlight>
                  <a:srgbClr val="F7F7F7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空间大，挑战更大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E6415C0A-DC93-C0C0-203C-F809663C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8" y="417703"/>
            <a:ext cx="5809156" cy="496661"/>
          </a:xfrm>
        </p:spPr>
        <p:txBody>
          <a:bodyPr>
            <a:normAutofit fontScale="90000"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2.5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投放与因果推断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593" y="439838"/>
            <a:ext cx="2011353" cy="60931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课程目录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69801" y="2196324"/>
            <a:ext cx="2279015" cy="2279015"/>
            <a:chOff x="1844" y="3459"/>
            <a:chExt cx="3589" cy="3589"/>
          </a:xfrm>
        </p:grpSpPr>
        <p:sp>
          <p:nvSpPr>
            <p:cNvPr id="8" name="椭圆 7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noFill/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课程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回顾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3477089" y="2196324"/>
            <a:ext cx="2279015" cy="2279015"/>
            <a:chOff x="1844" y="3459"/>
            <a:chExt cx="3589" cy="3589"/>
          </a:xfrm>
        </p:grpSpPr>
        <p:sp>
          <p:nvSpPr>
            <p:cNvPr id="5" name="椭圆 4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应用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背景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6385012" y="2196324"/>
            <a:ext cx="2279015" cy="2279015"/>
            <a:chOff x="1844" y="3459"/>
            <a:chExt cx="3589" cy="3589"/>
          </a:xfrm>
        </p:grpSpPr>
        <p:sp>
          <p:nvSpPr>
            <p:cNvPr id="19" name="椭圆 18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0087FF">
                <a:alpha val="100000"/>
              </a:srgbClr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技术</a:t>
              </a:r>
            </a:p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框架</a:t>
              </a:r>
              <a:endParaRPr lang="zh-CN" altLang="en-US" sz="2800" dirty="0">
                <a:solidFill>
                  <a:srgbClr val="FFFF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9292936" y="2196324"/>
            <a:ext cx="2279015" cy="2279015"/>
            <a:chOff x="1844" y="3459"/>
            <a:chExt cx="3589" cy="3589"/>
          </a:xfrm>
        </p:grpSpPr>
        <p:sp>
          <p:nvSpPr>
            <p:cNvPr id="22" name="椭圆 21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典型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案例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686" y="384359"/>
            <a:ext cx="3330534" cy="492610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</a:t>
            </a:r>
            <a:r>
              <a:rPr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838762" y="982141"/>
            <a:ext cx="10514476" cy="3847435"/>
          </a:xfrm>
        </p:spPr>
        <p:txBody>
          <a:bodyPr>
            <a:normAutofit fontScale="97500"/>
          </a:bodyPr>
          <a:lstStyle/>
          <a:p>
            <a:r>
              <a:rPr lang="zh-CN" altLang="en-US" sz="2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</a:t>
            </a:r>
            <a:r>
              <a:rPr lang="zh-CN" altLang="en-US" sz="2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约束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一定的投放成本最大化获客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目标（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约束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获客目标不变下最小化投放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成本）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1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决策：</a:t>
            </a:r>
            <a:r>
              <a:rPr lang="zh-CN" altLang="en-US" sz="21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为每个用户</a:t>
            </a:r>
            <a:r>
              <a:rPr lang="en-US" altLang="zh-CN" sz="21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lang="zh-CN" altLang="en-US" sz="21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请求分配什么样的成本（</a:t>
            </a:r>
            <a:r>
              <a:rPr lang="en-US" altLang="zh-CN" sz="21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r>
              <a:rPr lang="zh-CN" altLang="en-US" sz="21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</a:t>
            </a:r>
            <a:endParaRPr lang="en-US" altLang="zh-CN" sz="2100" i="1" dirty="0">
              <a:solidFill>
                <a:schemeClr val="accent1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用户：投放为每个用户转化付费，由广告系统负责转化的达成率。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请求：广告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按照展示收费，基于请求进行成本分配最优，但是优化难度大。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可通过定向（即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）、分层出价、完全个性化出价实现。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应用流程</a:t>
            </a:r>
            <a:r>
              <a:rPr lang="zh-CN" altLang="en-US" sz="2100" dirty="0">
                <a:sym typeface="Wingdings"/>
              </a:rPr>
              <a:t>：</a:t>
            </a:r>
            <a:r>
              <a:rPr lang="en-US" altLang="zh-CN" sz="21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(</a:t>
            </a:r>
            <a:r>
              <a:rPr lang="zh-CN" altLang="en-US" sz="21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与</a:t>
            </a:r>
            <a:r>
              <a:rPr lang="zh-CN" altLang="en-US" sz="21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激励</a:t>
            </a:r>
            <a:r>
              <a:rPr lang="zh-CN" altLang="en-US" sz="2100" dirty="0" smtClean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场景</a:t>
            </a:r>
            <a:r>
              <a:rPr lang="zh-CN" altLang="en-US" sz="21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相似，以下介绍数据</a:t>
            </a:r>
            <a:r>
              <a:rPr lang="en-US" altLang="zh-CN" sz="21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&amp;</a:t>
            </a:r>
            <a:r>
              <a:rPr lang="zh-CN" altLang="en-US" sz="2100" dirty="0">
                <a:latin typeface="Microsoft YaHei" charset="-122"/>
                <a:ea typeface="Microsoft YaHei" charset="-122"/>
                <a:cs typeface="Microsoft YaHei" charset="-122"/>
                <a:sym typeface="Wingdings"/>
              </a:rPr>
              <a:t>建模）</a:t>
            </a:r>
            <a:endParaRPr lang="en-US" altLang="zh-CN" sz="21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960771" y="4946394"/>
            <a:ext cx="9495808" cy="519523"/>
            <a:chOff x="1276678" y="5532937"/>
            <a:chExt cx="9495808" cy="519523"/>
          </a:xfrm>
        </p:grpSpPr>
        <p:sp>
          <p:nvSpPr>
            <p:cNvPr id="3" name="圆角矩形 2"/>
            <p:cNvSpPr/>
            <p:nvPr/>
          </p:nvSpPr>
          <p:spPr>
            <a:xfrm>
              <a:off x="1276678" y="5549936"/>
              <a:ext cx="1309360" cy="47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数据采集</a:t>
              </a:r>
            </a:p>
          </p:txBody>
        </p:sp>
        <p:sp>
          <p:nvSpPr>
            <p:cNvPr id="4" name="右箭头 3"/>
            <p:cNvSpPr/>
            <p:nvPr/>
          </p:nvSpPr>
          <p:spPr>
            <a:xfrm>
              <a:off x="2768927" y="5632970"/>
              <a:ext cx="385762" cy="242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337578" y="5532937"/>
              <a:ext cx="1309360" cy="47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Uplift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建模</a:t>
              </a:r>
            </a:p>
          </p:txBody>
        </p:sp>
        <p:sp>
          <p:nvSpPr>
            <p:cNvPr id="7" name="右箭头 6"/>
            <p:cNvSpPr/>
            <p:nvPr/>
          </p:nvSpPr>
          <p:spPr>
            <a:xfrm>
              <a:off x="4829827" y="5672384"/>
              <a:ext cx="385762" cy="242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384190" y="5536632"/>
              <a:ext cx="1309360" cy="47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出价</a:t>
              </a:r>
            </a:p>
          </p:txBody>
        </p:sp>
        <p:sp>
          <p:nvSpPr>
            <p:cNvPr id="9" name="右箭头 8"/>
            <p:cNvSpPr/>
            <p:nvPr/>
          </p:nvSpPr>
          <p:spPr>
            <a:xfrm>
              <a:off x="6876439" y="5715247"/>
              <a:ext cx="385762" cy="242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7430802" y="5579495"/>
              <a:ext cx="1309360" cy="47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离线评估</a:t>
              </a: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8908763" y="5700693"/>
              <a:ext cx="385762" cy="2428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463126" y="5564941"/>
              <a:ext cx="1309360" cy="472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Ab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409" y="415636"/>
            <a:ext cx="5813875" cy="62165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.2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数据收集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3202" y="1154087"/>
            <a:ext cx="11092412" cy="53971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随机实验数据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探索实验</a:t>
            </a:r>
          </a:p>
          <a:p>
            <a:pPr marL="914400" lvl="2" indent="0">
              <a:lnSpc>
                <a:spcPct val="150000"/>
              </a:lnSpc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</a:pP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分析探索实验数据，可以帮助预估收益空间</a:t>
            </a:r>
            <a:endParaRPr sz="1200" b="0" u="none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2" indent="0">
              <a:lnSpc>
                <a:spcPct val="150000"/>
              </a:lnSpc>
              <a:buNone/>
            </a:pP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用户入组前的特征 ∪不受策略影响的特征 （实验开启后入网的新设备）</a:t>
            </a:r>
          </a:p>
          <a:p>
            <a:pPr marL="742950" lvl="2" indent="-285750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是否转化、是否投放转化、转化后用户生命周期价值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2" indent="-285750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周期：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投放实验在通常能快速观测到转化效果，但是基于样本量考量，以及观测透支现象，需要开启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周实验。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271586"/>
              </p:ext>
            </p:extLst>
          </p:nvPr>
        </p:nvGraphicFramePr>
        <p:xfrm>
          <a:off x="1474787" y="2162703"/>
          <a:ext cx="715420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17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02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131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全渠道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分渠道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用户粒度定向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用户粒度定向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用户粒度出价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请求粒度定向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200" dirty="0"/>
                        <a:t>…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对照组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通投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策略组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停投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停投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出价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-x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干预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次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-&gt;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停投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策略组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出价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-y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干预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次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-&gt;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停投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策略组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z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出价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-z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干预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次</a:t>
                      </a:r>
                      <a:r>
                        <a:rPr lang="en-US" altLang="zh-CN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-&gt;</a:t>
                      </a:r>
                      <a:r>
                        <a:rPr lang="zh-CN" altLang="en-US" sz="12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停投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549" y="1216526"/>
            <a:ext cx="10556111" cy="408924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sz="2600" b="0" u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观测数据</a:t>
            </a:r>
          </a:p>
          <a:p>
            <a:pPr lvl="1">
              <a:lnSpc>
                <a:spcPct val="21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由于投放场景样本量少（天级总量几千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几十万不等），获客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较高（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&gt;10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），开展随机实验的（实验周期、投放预算）成本大，所以部分场景（如投放去重获客）适合用观测数据来建模。</a:t>
            </a:r>
            <a:endParaRPr lang="en-US" altLang="zh-CN" sz="1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1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观测数据的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通常被定义为激活</a:t>
            </a:r>
            <a:endParaRPr lang="en-US" altLang="zh-CN" sz="17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2">
              <a:lnSpc>
                <a:spcPct val="21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激活受外部未知因素影响且拉新场景样本特征匮乏，容易不满足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CIA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假设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-&gt;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适合非纯新场景建模。</a:t>
            </a:r>
            <a:endParaRPr lang="en-US" altLang="zh-CN" sz="17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2">
              <a:lnSpc>
                <a:spcPct val="21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受人为定向策略影响，可能不满足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Overlap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假设 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-&gt;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拉长周期采集、引入全局</a:t>
            </a:r>
            <a:r>
              <a:rPr lang="zh-CN" altLang="en-US" sz="17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样本助攻</a:t>
            </a: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7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DED6BE68-7E4C-022C-8B99-DAEC70C1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31" y="441393"/>
            <a:ext cx="3156914" cy="621652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.3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数据收集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2428" y="177725"/>
            <a:ext cx="10761046" cy="1149984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.4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求解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-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全渠道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352" y="1327707"/>
            <a:ext cx="10517122" cy="5031051"/>
          </a:xfrm>
        </p:spPr>
        <p:txBody>
          <a:bodyPr>
            <a:normAutofit fontScale="6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收益：</a:t>
            </a:r>
          </a:p>
          <a:p>
            <a:pPr lvl="1">
              <a:lnSpc>
                <a:spcPct val="17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投放转化增益一般较大，在特征完备下建模容易。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用户价值可以建模为长、短期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LT/LTV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，且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方差极大建模相对困难。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部分场景（如全用户新增）转化增益与用户价值趋势相反，即高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，整体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LTV_lift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较低，适合分开建模；部分场景（如去重）转化增益与用户价值趋势无关或趋同，可以单一建模收益。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成本：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投放基于转化进行付费，且对“未通过投放实现转化的用户”无法进行干预。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付费转化率与出价相关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Yp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=1|X=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x,T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=1,C=c)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出价的探索过于黑盒，建模和优化难度高。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出价：</a:t>
            </a:r>
            <a:endParaRPr lang="en-US" altLang="zh-CN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综合考虑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全局转化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投放转化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概率、用户价值三个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Calibration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要求较高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广告媒体侧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广告主侧优化？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15" y="1402457"/>
            <a:ext cx="5370787" cy="559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15" y="3636203"/>
            <a:ext cx="3141936" cy="2406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47" y="4403086"/>
            <a:ext cx="2610537" cy="2636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415" y="4758446"/>
            <a:ext cx="1004176" cy="536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88283" y="4842177"/>
                <a:ext cx="6248401" cy="36933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</m:oMath>
                </a14:m>
                <a:r>
                  <a:rPr kumimoji="1" lang="zh-CN" altLang="en-US" i="1" dirty="0"/>
                  <a:t> </a:t>
                </a:r>
                <a:r>
                  <a:rPr kumimoji="1" lang="en-US" altLang="zh-CN" i="1" dirty="0" err="1"/>
                  <a:t>ecpm</a:t>
                </a:r>
                <a:r>
                  <a:rPr kumimoji="1" lang="en-US" altLang="zh-CN" i="1" dirty="0"/>
                  <a:t>=</a:t>
                </a:r>
                <a:r>
                  <a:rPr kumimoji="1" lang="en-US" altLang="zh-CN" i="1" dirty="0" err="1"/>
                  <a:t>pvr</a:t>
                </a:r>
                <a:r>
                  <a:rPr kumimoji="1" lang="zh-CN" altLang="en-US" i="1" dirty="0"/>
                  <a:t>*</a:t>
                </a:r>
                <a:r>
                  <a:rPr kumimoji="1" lang="en-US" altLang="zh-CN" i="1" dirty="0"/>
                  <a:t>bid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/>
                  <a:t>-&gt;</a:t>
                </a:r>
                <a:r>
                  <a:rPr kumimoji="1" lang="zh-CN" altLang="en-US" i="1" dirty="0"/>
                  <a:t> </a:t>
                </a:r>
                <a:r>
                  <a:rPr kumimoji="1" lang="en-US" altLang="zh-CN" i="1" dirty="0" err="1"/>
                  <a:t>pvr_lift</a:t>
                </a:r>
                <a:r>
                  <a:rPr kumimoji="1" lang="zh-CN" altLang="en-US" i="1" dirty="0"/>
                  <a:t>*</a:t>
                </a:r>
                <a:r>
                  <a:rPr kumimoji="1" lang="en-US" altLang="zh-CN" i="1" dirty="0"/>
                  <a:t>bid</a:t>
                </a:r>
                <a:r>
                  <a:rPr kumimoji="1" lang="zh-CN" altLang="en-US" i="1" dirty="0"/>
                  <a:t>，通过扰动实现对</a:t>
                </a:r>
                <a:r>
                  <a:rPr kumimoji="1" lang="en-US" altLang="zh-CN" i="1" dirty="0" err="1"/>
                  <a:t>pvr</a:t>
                </a:r>
                <a:r>
                  <a:rPr kumimoji="1" lang="zh-CN" altLang="en-US" i="1" dirty="0"/>
                  <a:t>的替换</a:t>
                </a: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83" y="4842177"/>
                <a:ext cx="6248401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9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770" y="429134"/>
            <a:ext cx="8767050" cy="62801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.5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求解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-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分渠道             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304557"/>
            <a:ext cx="10517122" cy="503105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投放渠道间存在明显流转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，不同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渠道投放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差异较大，优化获客实现高成本渠道向低成本渠道流转。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收益：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P(Y=1|X=x,</a:t>
            </a:r>
            <a:r>
              <a:rPr lang="zh-CN" altLang="en-US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Tc=1)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表示在渠道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投放广告的全渠道转化概率。</a:t>
            </a:r>
          </a:p>
          <a:p>
            <a:pPr lvl="1">
              <a:lnSpc>
                <a:spcPct val="150000"/>
              </a:lnSpc>
            </a:pPr>
            <a:r>
              <a:rPr lang="en-US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P(Y=1|X=x,</a:t>
            </a:r>
            <a:r>
              <a:rPr lang="zh-CN" altLang="en-US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6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Tc=0)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表示在渠道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不投放广告的全渠道转化概率。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成本：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i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分别表示同时在渠道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投放广告，用户归因给该渠道的概率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出价：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42" y="2283060"/>
            <a:ext cx="6390290" cy="3957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42" y="4083862"/>
            <a:ext cx="5108028" cy="384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32" y="5243014"/>
            <a:ext cx="1292519" cy="6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36" y="451412"/>
            <a:ext cx="2430541" cy="672237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讲师介绍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4580176" y="2597632"/>
            <a:ext cx="1403985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24242"/>
                </a:solidFill>
                <a:effectLst/>
                <a:latin typeface="PingFang SC" charset="0"/>
                <a:ea typeface="PingFang SC" charset="0"/>
              </a:rPr>
              <a:t>李灵福</a:t>
            </a:r>
            <a:endParaRPr lang="zh-CN" altLang="en-US" sz="3200" dirty="0">
              <a:solidFill>
                <a:srgbClr val="424242"/>
              </a:solidFill>
              <a:effectLst/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51203" y="3429000"/>
            <a:ext cx="7291965" cy="9553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ts val="2660"/>
              </a:lnSpc>
            </a:pPr>
            <a:r>
              <a:rPr lang="en-US" altLang="zh-CN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2017</a:t>
            </a:r>
            <a:r>
              <a:rPr lang="zh-CN" altLang="en-US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年底加入字节跳动，目前就职于</a:t>
            </a:r>
            <a:r>
              <a:rPr lang="en-US" altLang="zh-CN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PDI</a:t>
            </a:r>
            <a:r>
              <a:rPr lang="zh-CN" altLang="en-US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lang="en-US" altLang="zh-CN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Growth</a:t>
            </a:r>
            <a:r>
              <a:rPr lang="zh-CN" altLang="en-US" dirty="0">
                <a:solidFill>
                  <a:srgbClr val="333333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-增长智能-投放，支持字节中国产品全渠道投放优化。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751203" y="2523075"/>
            <a:ext cx="663591" cy="60113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0369876" y="4689167"/>
            <a:ext cx="670463" cy="607361"/>
          </a:xfrm>
          <a:prstGeom prst="rect">
            <a:avLst/>
          </a:prstGeom>
        </p:spPr>
      </p:pic>
      <p:pic>
        <p:nvPicPr>
          <p:cNvPr id="3" name="Picture 2" descr="upload_post_object_v2_9911923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09" y="2311563"/>
            <a:ext cx="2430541" cy="2243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9801" y="520859"/>
            <a:ext cx="2279015" cy="644803"/>
          </a:xfrm>
        </p:spPr>
        <p:txBody>
          <a:bodyPr>
            <a:normAutofit/>
          </a:bodyPr>
          <a:lstStyle/>
          <a:p>
            <a:r>
              <a:rPr lang="zh-CN" altLang="en-US" sz="360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课程目录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69801" y="2416243"/>
            <a:ext cx="2279015" cy="2279015"/>
            <a:chOff x="1844" y="3459"/>
            <a:chExt cx="3589" cy="3589"/>
          </a:xfrm>
        </p:grpSpPr>
        <p:sp>
          <p:nvSpPr>
            <p:cNvPr id="8" name="椭圆 7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noFill/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课程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回顾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3477089" y="2416243"/>
            <a:ext cx="2279015" cy="2279015"/>
            <a:chOff x="1844" y="3459"/>
            <a:chExt cx="3589" cy="3589"/>
          </a:xfrm>
        </p:grpSpPr>
        <p:sp>
          <p:nvSpPr>
            <p:cNvPr id="5" name="椭圆 4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应用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背景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6385012" y="2416243"/>
            <a:ext cx="2279015" cy="2279015"/>
            <a:chOff x="1844" y="3459"/>
            <a:chExt cx="3589" cy="3589"/>
          </a:xfrm>
        </p:grpSpPr>
        <p:sp>
          <p:nvSpPr>
            <p:cNvPr id="19" name="椭圆 18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技术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框架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9292936" y="2416243"/>
            <a:ext cx="2279015" cy="2279015"/>
            <a:chOff x="1844" y="3459"/>
            <a:chExt cx="3589" cy="3589"/>
          </a:xfrm>
        </p:grpSpPr>
        <p:sp>
          <p:nvSpPr>
            <p:cNvPr id="22" name="椭圆 21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0087FF">
                <a:alpha val="100000"/>
              </a:srgbClr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典型</a:t>
              </a:r>
            </a:p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案例</a:t>
              </a:r>
              <a:endParaRPr lang="zh-CN" altLang="en-US" sz="2800" dirty="0">
                <a:solidFill>
                  <a:srgbClr val="FFFF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6060" y="501712"/>
            <a:ext cx="6185130" cy="574992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377939"/>
            <a:ext cx="10517122" cy="4260075"/>
          </a:xfrm>
        </p:spPr>
        <p:txBody>
          <a:bodyPr>
            <a:normAutofit/>
          </a:bodyPr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拉新是投放最主要的场景（消耗占比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90%+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），拉新蚕食（投放增量）问题也是长期被关注的命题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XX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产品已经这么大体量了，是否不需要投放了？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投到的新用户后验看换机用户占比很高？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投放获客成本很高，是否可以从低成本渠道（如导量）获客？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29" y="3429000"/>
            <a:ext cx="7086600" cy="20510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37439" y="5939249"/>
            <a:ext cx="10517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i="1" dirty="0"/>
              <a:t>注：投放还有助攻、促生等正向作用，而“蚕食”倾向于负向，且一般只关注</a:t>
            </a:r>
            <a:r>
              <a:rPr kumimoji="1" lang="en-US" altLang="zh-CN" sz="1000" i="1" dirty="0"/>
              <a:t>DNU</a:t>
            </a:r>
            <a:r>
              <a:rPr kumimoji="1" lang="zh-CN" altLang="en-US" sz="1000" i="1" dirty="0"/>
              <a:t>的蚕食率。字节</a:t>
            </a:r>
            <a:r>
              <a:rPr kumimoji="1" lang="en-US" altLang="zh-CN" sz="1000" i="1" dirty="0"/>
              <a:t>UG</a:t>
            </a:r>
            <a:r>
              <a:rPr kumimoji="1" lang="zh-CN" altLang="en-US" sz="1000" i="1" dirty="0"/>
              <a:t>已深入研究真增量</a:t>
            </a:r>
            <a:r>
              <a:rPr kumimoji="1" lang="en-US" altLang="zh-CN" sz="1000" i="1" dirty="0"/>
              <a:t>(</a:t>
            </a:r>
            <a:r>
              <a:rPr kumimoji="1" lang="zh-CN" altLang="en-US" sz="1000" i="1" dirty="0"/>
              <a:t>净</a:t>
            </a:r>
            <a:r>
              <a:rPr kumimoji="1" lang="en-US" altLang="zh-CN" sz="1000" i="1" dirty="0"/>
              <a:t>LT</a:t>
            </a:r>
            <a:r>
              <a:rPr kumimoji="1" lang="zh-CN" altLang="en-US" sz="1000" i="1" dirty="0"/>
              <a:t>、</a:t>
            </a:r>
            <a:r>
              <a:rPr kumimoji="1" lang="en-US" altLang="zh-CN" sz="1000" i="1" dirty="0"/>
              <a:t>LTV</a:t>
            </a:r>
            <a:r>
              <a:rPr kumimoji="1" lang="zh-CN" altLang="en-US" sz="1000" i="1" dirty="0"/>
              <a:t>），关注渠道流转等问题，命题已从蚕食转为“投放增效”，但为了与普遍认知对齐，本课程保留“拉新蚕食”用法。</a:t>
            </a:r>
          </a:p>
        </p:txBody>
      </p:sp>
    </p:spTree>
    <p:extLst>
      <p:ext uri="{BB962C8B-B14F-4D97-AF65-F5344CB8AC3E}">
        <p14:creationId xmlns:p14="http://schemas.microsoft.com/office/powerpoint/2010/main" val="13863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9664" y="318055"/>
            <a:ext cx="5066737" cy="64480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.1.1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评估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8" y="1141431"/>
            <a:ext cx="10517122" cy="2308871"/>
          </a:xfrm>
        </p:spPr>
        <p:txBody>
          <a:bodyPr>
            <a:noAutofit/>
          </a:bodyPr>
          <a:lstStyle/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投放开展严谨的增效度量，包括短期蚕食、长期蚕食（透支）、助攻等，不仅关注整体的蚕食状况，也关注个体的蚕食，评估不同渠道、账户在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上的蚕食状况，以此衡量投放的真增量，并指导投放实操。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b="1" i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借助已接入主流媒体的</a:t>
            </a:r>
            <a:r>
              <a:rPr kumimoji="1" lang="en-US" altLang="zh-CN" sz="1600" b="1" i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UGRTA</a:t>
            </a:r>
            <a:r>
              <a:rPr kumimoji="1" lang="zh-CN" altLang="en-US" sz="1600" b="1" i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600" b="1" i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UG</a:t>
            </a:r>
            <a:r>
              <a:rPr kumimoji="1" lang="zh-CN" altLang="en-US" sz="1600" b="1" i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投放实现了对中国区产品的蚕食评估。</a:t>
            </a:r>
            <a:endParaRPr kumimoji="1" lang="en-US" altLang="zh-CN" sz="1600" b="1" i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蚕食实验：在全媒体开启大流量的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天轮准实验观测短期蚕食，并长周期保留小流量观测透支情况，以兼顾评估优化的时效性和长期性。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53" y="3628875"/>
            <a:ext cx="10289893" cy="26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6271" y="1142026"/>
            <a:ext cx="10298494" cy="5217931"/>
          </a:xfrm>
        </p:spPr>
        <p:txBody>
          <a:bodyPr>
            <a:normAutofit fontScale="55000" lnSpcReduction="20000"/>
          </a:bodyPr>
          <a:lstStyle/>
          <a:p>
            <a:r>
              <a:rPr kumimoji="1" lang="zh-CN" altLang="en-US" sz="2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全业务效果</a:t>
            </a:r>
            <a:endParaRPr kumimoji="1"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部分产品存在助攻现象，即投放增量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投放归因量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大体量产品仍然存在较高的投放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LT/LTV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增量普遍小于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增量，即高质用户更容易蚕食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高质高蚕食、低质低蚕食，蚕食优化难度较高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9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9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</a:t>
            </a:r>
            <a:r>
              <a:rPr kumimoji="1" lang="zh-CN" altLang="en-US" sz="29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粒度评估</a:t>
            </a:r>
            <a:endParaRPr kumimoji="1" lang="en-US" altLang="zh-CN" sz="29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Why</a:t>
            </a:r>
            <a:r>
              <a:rPr kumimoji="1"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：为什么业务评估也需要用户粒度？ </a:t>
            </a:r>
            <a:endParaRPr kumimoji="1"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聚合到渠道、账户维度警示投放动作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用户级的蚕食程度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用户价值，使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评价更加接近“真实”的边际量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</a:t>
            </a:r>
            <a:r>
              <a:rPr kumimoji="1"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kumimoji="1"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假设归因不影响用户行为，即相同用户通过不同渠道转化（自然、投放）后端表现不变。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70000"/>
              </a:lnSpc>
            </a:pP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借助投后可得的业务感知力强的特征集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（如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、机型、投放账户等），计算在特征组合（即用户分层下）的蚕食率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965" y="4786635"/>
            <a:ext cx="3415861" cy="509061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F435FAFF-ECBD-0F6F-2BF7-6164EE7E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12" y="369902"/>
            <a:ext cx="5066737" cy="644803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.1.2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评估</a:t>
            </a:r>
          </a:p>
        </p:txBody>
      </p:sp>
    </p:spTree>
    <p:extLst>
      <p:ext uri="{BB962C8B-B14F-4D97-AF65-F5344CB8AC3E}">
        <p14:creationId xmlns:p14="http://schemas.microsoft.com/office/powerpoint/2010/main" val="153372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6433" y="362719"/>
            <a:ext cx="6907111" cy="772124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.1.3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蚕食优化的难点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433" y="1134843"/>
            <a:ext cx="7188164" cy="5137168"/>
          </a:xfrm>
        </p:spPr>
        <p:txBody>
          <a:bodyPr>
            <a:normAutofit/>
          </a:bodyPr>
          <a:lstStyle/>
          <a:p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蚕食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增效优化应用于投前（即用户未转化），在拉新上面临诸多困难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新老设备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转化率、蚕食率、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差异显著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设备：降本空间大，基于规则优化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kumimoji="1" lang="zh-CN" altLang="en-US" sz="1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缺乏特征</a:t>
            </a:r>
            <a:endParaRPr kumimoji="1" lang="en-US" altLang="zh-CN" sz="1400" b="1" u="sng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转化率高（大量用户在入网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小时内转化）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策略</a:t>
            </a:r>
            <a:r>
              <a:rPr kumimoji="1" lang="zh-CN" altLang="en-US" sz="1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时效性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要求高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蚕食率高、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策略</a:t>
            </a:r>
            <a:r>
              <a:rPr kumimoji="1" lang="zh-CN" altLang="en-US" sz="1400" b="1" u="sng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准确性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要求极高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中等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设备：增效空间大，基于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设备：降本空间大，基于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6433" y="6441522"/>
            <a:ext cx="5759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i="1" dirty="0"/>
              <a:t>* 此处新老设备以在</a:t>
            </a:r>
            <a:r>
              <a:rPr kumimoji="1" lang="en-US" altLang="zh-CN" sz="1050" i="1" dirty="0"/>
              <a:t>RTA</a:t>
            </a:r>
            <a:r>
              <a:rPr kumimoji="1" lang="zh-CN" altLang="en-US" sz="1050" i="1" dirty="0"/>
              <a:t>全渠道首次见到该设备时间的进行划分，即描述一个设备的入网时间。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508" y="1862051"/>
            <a:ext cx="2860582" cy="17179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509" y="4112627"/>
            <a:ext cx="2860582" cy="1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4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709" y="475398"/>
            <a:ext cx="4927840" cy="648258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.1.4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新设备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2110" y="1455031"/>
            <a:ext cx="10807779" cy="440175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新设备 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高转化率、高蚕食、高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新设备特征稀缺，需重点挖掘渠道侧的实时特征，如首次入网时间、请求次数、渠道，通过对特征组合进行屏蔽投放，实现最小化量损下、最大化成本节约。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Wingdings" pitchFamily="2" charset="2"/>
              <a:buChar char="ü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buFont typeface="Wingdings" pitchFamily="2" charset="2"/>
              <a:buChar char="ü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信息流渠道屏蔽新设备投放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小时，量级损失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0.y%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下，节约投放成本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10%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全渠道屏蔽新设备投放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分钟，量级损失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0.z%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下，节约投放成本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13%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41" y="3216691"/>
            <a:ext cx="5623034" cy="5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430471"/>
            <a:ext cx="7404823" cy="636808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.1.5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老设备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97568"/>
            <a:ext cx="10343277" cy="21453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老设备 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低蚕食、低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老设备蚕食率低，即投放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DNU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增量大、收益小，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模型空间不大。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设备特征相对完备（字节系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渠道特征），适合构建直接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进行定向屏蔽或扰动。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UG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算法通过投前深度价值模型，已服务中国区主要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，极大提升了获客质量。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AutoShape 2" descr="blob:https://bytedance.feishu.cn/e764ed23-7511-4c61-9e6d-5d25499b85c0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blob:https://bytedance.feishu.cn/f6373d2a-d3f6-471a-8ecb-38258fbd650a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91" y="3673176"/>
            <a:ext cx="8345347" cy="302642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715593" y="4721514"/>
            <a:ext cx="2121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u="sng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UG</a:t>
            </a:r>
            <a:r>
              <a:rPr kumimoji="1" lang="zh-CN" altLang="en-US" sz="1400" u="sng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轻量级价值预估服务</a:t>
            </a:r>
          </a:p>
        </p:txBody>
      </p:sp>
    </p:spTree>
    <p:extLst>
      <p:ext uri="{BB962C8B-B14F-4D97-AF65-F5344CB8AC3E}">
        <p14:creationId xmlns:p14="http://schemas.microsoft.com/office/powerpoint/2010/main" val="20963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559" y="481446"/>
            <a:ext cx="6166332" cy="56417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.1.6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增效优化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347798"/>
            <a:ext cx="10690946" cy="485084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设备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蚕食率和</a:t>
            </a:r>
            <a:r>
              <a:rPr kumimoji="1" lang="en-US" altLang="zh-CN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都处于中等水平，</a:t>
            </a:r>
            <a:r>
              <a:rPr kumimoji="1" lang="en-US" altLang="zh-CN" sz="2000" b="1" dirty="0" err="1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Uplift_LTV</a:t>
            </a:r>
            <a:r>
              <a:rPr kumimoji="1" lang="zh-CN" altLang="en-US" sz="20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优化空间较大</a:t>
            </a:r>
            <a:endParaRPr kumimoji="1" lang="en-US" altLang="zh-CN" sz="20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优化目标：满足拉新成本约束的条件下，最大化拉新</a:t>
            </a:r>
            <a:r>
              <a:rPr lang="en-US" altLang="zh-CN" sz="17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</a:p>
          <a:p>
            <a:pPr lvl="1">
              <a:lnSpc>
                <a:spcPct val="160000"/>
              </a:lnSpc>
            </a:pPr>
            <a:r>
              <a:rPr lang="zh-CN" altLang="en-US" sz="17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算法决策：用户粒度出价水平</a:t>
            </a:r>
            <a:endParaRPr lang="en-US" altLang="zh-CN" sz="17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建模方案</a:t>
            </a:r>
          </a:p>
          <a:p>
            <a:pPr lvl="2">
              <a:lnSpc>
                <a:spcPct val="150000"/>
              </a:lnSpc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建模目标：用户的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Y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日转化增量、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LTV_X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和成本</a:t>
            </a:r>
          </a:p>
          <a:p>
            <a:pPr lvl="2">
              <a:lnSpc>
                <a:spcPct val="150000"/>
              </a:lnSpc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数据收集：基于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Y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日轮转实验收集通投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vs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停投的相关数据</a:t>
            </a:r>
          </a:p>
          <a:p>
            <a:pPr lvl="2">
              <a:lnSpc>
                <a:spcPct val="150000"/>
              </a:lnSpc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模型：转化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uplift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LTV_X/LT_X</a:t>
            </a: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，投放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PVR</a:t>
            </a:r>
            <a:endParaRPr lang="zh-CN" altLang="en-US" sz="13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2">
              <a:lnSpc>
                <a:spcPct val="150000"/>
              </a:lnSpc>
            </a:pPr>
            <a:r>
              <a:rPr lang="zh-CN" altLang="en-US" sz="13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决策：</a:t>
            </a:r>
            <a:endParaRPr lang="en-US" altLang="zh-CN" sz="13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3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基于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convert_uplift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* 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LTV_X/PVR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进行低质屏蔽或出价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3">
              <a:lnSpc>
                <a:spcPct val="200000"/>
              </a:lnSpc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借助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2"/>
              </a:rPr>
              <a:t>RTA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2"/>
              </a:rPr>
              <a:t>调平能力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实现量级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出价水平对齐，近似成本对齐</a:t>
            </a:r>
          </a:p>
        </p:txBody>
      </p:sp>
    </p:spTree>
    <p:extLst>
      <p:ext uri="{BB962C8B-B14F-4D97-AF65-F5344CB8AC3E}">
        <p14:creationId xmlns:p14="http://schemas.microsoft.com/office/powerpoint/2010/main" val="10329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304560"/>
            <a:ext cx="10517122" cy="489496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实践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轮转：投放受外部环境影响剧烈（竞价环境、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水平波动等），且存在明显的周级效应，选择七日轮转能够兼顾时效性和周期性。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特征：蚕食优化刻画设备在广告场景的转化能力，需挖掘媒体渠道侧的特征，如入网时间、渠道、过往的渠道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流量位活跃行为、过往的曝光点击行为等具有较好的识别能力。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训练、推理和干预：由于采样的是连续七日干预的效果，模型训练时样本拼接首次入组的特征，增量推理，线上工程确保设备在七日内接受的干预不变。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评估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由于投放新增在总新增中占比不高（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30%~50%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），策略干预占比不高，投放样本量小，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LTV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方差大，投放的增效策略评估极容易波动，需要通过圈定人群、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2"/>
              </a:rPr>
              <a:t>低渗透评估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等方法进行观测。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由于难以实现全渠道总新增的调平，引入单位（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DNU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LT7,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etc.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）净获客成本来衡量获客效果</a:t>
            </a:r>
            <a:r>
              <a:rPr lang="zh-CN" altLang="en-US" sz="19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altLang="zh-CN" sz="19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效果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西瓜、小说拉新上，对低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uplift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设备进行屏蔽，降低蚕食率，净获客成本降低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10%+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4F67A4A3-7802-08FB-2D4C-47DDE597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35" y="496434"/>
            <a:ext cx="6166332" cy="56417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.1.7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增效优化</a:t>
            </a:r>
          </a:p>
        </p:txBody>
      </p:sp>
    </p:spTree>
    <p:extLst>
      <p:ext uri="{BB962C8B-B14F-4D97-AF65-F5344CB8AC3E}">
        <p14:creationId xmlns:p14="http://schemas.microsoft.com/office/powerpoint/2010/main" val="122373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008" y="505658"/>
            <a:ext cx="4812094" cy="60961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.1.8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4525" y="1221490"/>
            <a:ext cx="10517122" cy="82723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渠道分配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：用户在渠道间存在明显流转，且不同渠道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CPA/ROI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差异大，渠道增效优化实现用户从高成本渠道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低成本渠道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免费渠道，获取更大的降本增效收益。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4" y="2632796"/>
            <a:ext cx="5470619" cy="302812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66979" y="2155731"/>
            <a:ext cx="5346735" cy="3984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探索实验：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渠道出价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屏蔽实验设计：对于每个用户都有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x%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概率在全渠道不投放。依据每个渠道净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换成概率来决定是否投放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(Treatment)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，净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高渠道投放概率高，净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低渠道概率低，该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需在一段时间内保持不变。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求解：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18" y="4424645"/>
            <a:ext cx="3398157" cy="149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5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663" y="513559"/>
            <a:ext cx="3567625" cy="651773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系列课程设计思路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198" y="1172632"/>
            <a:ext cx="9379603" cy="51718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6352" y="3662051"/>
            <a:ext cx="10517122" cy="1796490"/>
          </a:xfrm>
        </p:spPr>
        <p:txBody>
          <a:bodyPr>
            <a:normAutofit/>
          </a:bodyPr>
          <a:lstStyle/>
          <a:p>
            <a:r>
              <a:rPr kumimoji="1" lang="zh-CN" altLang="en-US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透支</a:t>
            </a:r>
            <a:endParaRPr kumimoji="1" lang="en-US" altLang="zh-CN" sz="1400" b="1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投放可以被认为是无限期的透支（抖音发展到目前的体量，那么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年前抖音投放的用户大概率现在能自然转化，但是这部分透支是有益的），在界定一个合理衡量周期下评估透支，能一方面降低蚕食低估风险，另一方面能刻画透支带来的收益。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模型（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delayed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feedback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）：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836352" y="1327709"/>
            <a:ext cx="11082245" cy="2736908"/>
            <a:chOff x="836351" y="3941380"/>
            <a:chExt cx="11082245" cy="27369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8209" y="4326509"/>
              <a:ext cx="6030387" cy="1966649"/>
            </a:xfrm>
            <a:prstGeom prst="rect">
              <a:avLst/>
            </a:prstGeom>
          </p:spPr>
        </p:pic>
        <p:sp>
          <p:nvSpPr>
            <p:cNvPr id="6" name="内容占位符 2"/>
            <p:cNvSpPr txBox="1">
              <a:spLocks/>
            </p:cNvSpPr>
            <p:nvPr/>
          </p:nvSpPr>
          <p:spPr>
            <a:xfrm>
              <a:off x="836351" y="3941380"/>
              <a:ext cx="4900419" cy="273690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4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1pPr>
              <a:lvl2pPr marL="6858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2pPr>
              <a:lvl3pPr marL="11430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200">
                  <a:solidFill>
                    <a:srgbClr val="424242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3pPr>
              <a:lvl4pPr marL="16002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4pPr>
              <a:lvl5pPr marL="20574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zh-CN" altLang="en-US" sz="1400" b="1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请求粒度</a:t>
              </a:r>
              <a:endParaRPr kumimoji="1" lang="en-US" altLang="zh-CN" sz="1400" b="1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1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当前的优化方案都是用户𝗑渠道（𝗑天周级）粒度进行，该方案无法解决新设备在入网后短时间内的增效优化问题，也忽视了广告在每次请求上的个性化价值。</a:t>
              </a:r>
              <a:endPara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1"/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构建请求粒度的方案，能度量每次</a:t>
              </a:r>
              <a:r>
                <a:rPr kumimoji="1" lang="en-US" altLang="zh-CN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kumimoji="1"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不同次请求干预的价值。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10" y="5458541"/>
            <a:ext cx="7766012" cy="893801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788D746-CA91-0663-CE68-0E211C5D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08" y="505658"/>
            <a:ext cx="5540972" cy="609611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.1.9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展望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（二）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9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7456" y="471106"/>
            <a:ext cx="3237937" cy="648257"/>
          </a:xfrm>
        </p:spPr>
        <p:txBody>
          <a:bodyPr>
            <a:normAutofit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.2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多端获客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456" y="1463544"/>
            <a:ext cx="7351108" cy="45791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过去几年、带激励性质的极速版发展迅猛，在主端相对增长乏力之余，通过提供差异化价值获取主端相对服务不佳的人群。在极速版之外，产品部还不断衍生出有明确差异性的产品，如浏览器，听书等。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同系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不断衍生出小产品，对投放策略提出了很大的挑战：</a:t>
            </a:r>
            <a:endParaRPr kumimoji="1" lang="en-US" altLang="zh-CN" sz="1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容易导致主端原有用户误下载，造成体验负向。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将用户从主端引导至衍生产品，造成营销成本浪费和用户商业价值变差（衍生产品变现能力相对较弱）。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同系</a:t>
            </a:r>
            <a:r>
              <a:rPr kumimoji="1" lang="en-US" altLang="zh-CN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6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在获客（即多端获客）时需要尊重以下原则：</a:t>
            </a:r>
            <a:endParaRPr kumimoji="1" lang="en-US" altLang="zh-CN" sz="1600" dirty="0">
              <a:solidFill>
                <a:srgbClr val="0070C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主端优先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衍生产品获客关注去重指标，去重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去重获客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5" y="1685216"/>
            <a:ext cx="2573519" cy="413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731" y="505831"/>
            <a:ext cx="3678497" cy="648257"/>
          </a:xfrm>
        </p:spPr>
        <p:txBody>
          <a:bodyPr>
            <a:normAutofit/>
          </a:bodyPr>
          <a:lstStyle/>
          <a:p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.2.1</a:t>
            </a:r>
            <a:r>
              <a:rPr kumimoji="1"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去重获客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443455"/>
            <a:ext cx="10517122" cy="4517507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衍生产品（以抖音极速版为例）投放主端老用户问题被定义为去重获客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去重指标（去重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）能较为严谨地描述极速版（对全系业务）的增益价值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不去重指标容易掩盖了误触、纯薅羊毛带来的虚假繁荣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问题抽象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优化目标：（定向主端老用户时）约束投放成本下，最大化去重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算法决策：用户粒度去重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建模方案</a:t>
            </a: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建模目标：投后去重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数据收集：收集历史激活数据（即观测数据），并以激活作为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Treatment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模型：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DRL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DML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、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dragonnet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(</a:t>
            </a:r>
            <a:r>
              <a:rPr kumimoji="1"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debias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)</a:t>
            </a: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667" y="4532357"/>
            <a:ext cx="5764267" cy="3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261" y="509285"/>
            <a:ext cx="4557451" cy="529056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.2.2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去重获客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6301" y="1246686"/>
            <a:ext cx="10879398" cy="5194627"/>
          </a:xfrm>
        </p:spPr>
        <p:txBody>
          <a:bodyPr>
            <a:normAutofit fontScale="62500" lnSpcReduction="20000"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是否只投主端低活就够了？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活跃度通常由业务单指标强规则定义。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低活是某个时间点的状态，投前圈定为限制探索空间。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部分中高活用户也能贡献去重</a:t>
            </a:r>
            <a:r>
              <a:rPr kumimoji="1"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</a:t>
            </a:r>
            <a:r>
              <a:rPr kumimoji="1"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增益。</a:t>
            </a:r>
            <a:endParaRPr kumimoji="1"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为什么使用观测数据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历史拥有大量重合用户样本，随机实验收集成本极高（消耗、时间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随机实验数据也难以建模，渗透率极低（主端用户天级约有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0.1%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被转化为抖极用户），以入组为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建模难以具备区分度。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低渗透下的如何评估？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持续累积抖极端的激活（提升渗透），观测在实验周期结束的去重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DAU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、去重活跃天，摆脱稀释问题，达到实验置信。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通投组（相比屏蔽组）去重活跃天无显著增长，主端负向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，即放开通投对业务没有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收益；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模型组（相比屏蔽组）去重活跃天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+0.xx%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显著，主端负向约为通投的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13</a:t>
            </a:r>
            <a:r>
              <a:rPr kumimoji="1"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5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836" y="544556"/>
            <a:ext cx="6328377" cy="575355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.2.3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多端获客 </a:t>
            </a:r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7439" y="1279003"/>
            <a:ext cx="10517122" cy="99094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目前的多端获客只研究已安装主端的用户如何获取到衍生版上，后续需要从全局去重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上关注同系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的获客效率。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82" y="2269952"/>
            <a:ext cx="9308229" cy="41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2261" y="509285"/>
            <a:ext cx="4557451" cy="529056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en-US" altLang="zh-CN" sz="360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.3</a:t>
            </a:r>
            <a:r>
              <a:rPr kumimoji="1" lang="zh-CN" altLang="en-US" sz="3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用户召回</a:t>
            </a:r>
            <a:endParaRPr kumimoji="1" lang="zh-CN" altLang="en-US" sz="3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5475" y="1609859"/>
            <a:ext cx="7057623" cy="1023869"/>
          </a:xfrm>
        </p:spPr>
        <p:txBody>
          <a:bodyPr>
            <a:normAutofit/>
          </a:bodyPr>
          <a:lstStyle/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kumimoji="1"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调起为目标，优化短期</a:t>
            </a:r>
            <a:r>
              <a:rPr kumimoji="1" lang="en-US" altLang="zh-CN" sz="1600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uplift_LT</a:t>
            </a:r>
            <a:endParaRPr kumimoji="1"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被动调起用户质量差</a:t>
            </a:r>
            <a:endParaRPr kumimoji="1"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215166" y="1455311"/>
            <a:ext cx="1171977" cy="1178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拉活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45475" y="3205246"/>
            <a:ext cx="7057623" cy="102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kumimoji="1"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重新下载为目标，类似应用拉新</a:t>
            </a:r>
            <a:endParaRPr kumimoji="1"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透支问题比较严重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215166" y="3050698"/>
            <a:ext cx="1171977" cy="1178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卸载召回</a:t>
            </a:r>
            <a:endParaRPr kumimoji="1"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245475" y="4839270"/>
            <a:ext cx="7057623" cy="1023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200">
                <a:solidFill>
                  <a:srgbClr val="42424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200">
                <a:solidFill>
                  <a:srgbClr val="404040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结合</a:t>
            </a:r>
            <a:r>
              <a:rPr kumimoji="1"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DPA</a:t>
            </a:r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引导用户完成复购转化</a:t>
            </a:r>
            <a:endParaRPr kumimoji="1"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转化率低、投放</a:t>
            </a:r>
            <a:r>
              <a:rPr kumimoji="1"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ATE</a:t>
            </a:r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较小、</a:t>
            </a:r>
            <a:r>
              <a:rPr kumimoji="1"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kumimoji="1"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预估难度大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215166" y="4684722"/>
            <a:ext cx="1171977" cy="1178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电商复购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8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 animBg="1"/>
      <p:bldP spid="8" grpId="0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560" y="386325"/>
            <a:ext cx="2288812" cy="563780"/>
          </a:xfrm>
        </p:spPr>
        <p:txBody>
          <a:bodyPr>
            <a:normAutofit fontScale="90000"/>
          </a:bodyPr>
          <a:lstStyle/>
          <a:p>
            <a:r>
              <a:rPr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560" y="1222145"/>
            <a:ext cx="10551490" cy="406004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应用背景</a:t>
            </a: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投放业务：基于因果推理实现归因视角到边际视角的转换，优化投放真增量的获取效率。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关键词：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全渠道、分渠道、用户粒度、请求粒度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蚕食、透支、助攻、去重</a:t>
            </a:r>
          </a:p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典型案例</a:t>
            </a:r>
          </a:p>
          <a:p>
            <a:pPr lvl="1">
              <a:lnSpc>
                <a:spcPct val="20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拉新蚕食：投放拉新用户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渠道粒度的蚕食建模，最大化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LTV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，后续涉及透支刻画、请求粒度优化等工作。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多端获客：同系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APP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获客优化，最大化去重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LT/LTV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04245" y="2677150"/>
            <a:ext cx="29835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altLang="zh-CN" sz="8800" b="1" dirty="0">
                <a:solidFill>
                  <a:srgbClr val="0087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Q&amp;A</a:t>
            </a:r>
          </a:p>
        </p:txBody>
      </p:sp>
      <p:sp>
        <p:nvSpPr>
          <p:cNvPr id="6" name="矩形 5"/>
          <p:cNvSpPr/>
          <p:nvPr/>
        </p:nvSpPr>
        <p:spPr>
          <a:xfrm>
            <a:off x="736348" y="6299122"/>
            <a:ext cx="1050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ByteSans" pitchFamily="2" charset="0"/>
              </a:rPr>
              <a:t>Sep</a:t>
            </a:r>
            <a:r>
              <a:rPr lang="en-GB" altLang="zh-CN" dirty="0" smtClean="0">
                <a:solidFill>
                  <a:schemeClr val="bg1">
                    <a:lumMod val="65000"/>
                  </a:schemeClr>
                </a:solidFill>
                <a:effectLst/>
                <a:latin typeface="ByteSans" pitchFamily="2" charset="0"/>
              </a:rPr>
              <a:t>,202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effectLst/>
                <a:latin typeface="ByteSans" pitchFamily="2" charset="0"/>
              </a:rPr>
              <a:t>2</a:t>
            </a:r>
            <a:endParaRPr lang="en-GB" altLang="zh-CN" dirty="0">
              <a:solidFill>
                <a:schemeClr val="bg1">
                  <a:lumMod val="65000"/>
                </a:schemeClr>
              </a:solidFill>
              <a:effectLst/>
              <a:latin typeface="ByteSans" pitchFamily="2" charset="0"/>
            </a:endParaRPr>
          </a:p>
        </p:txBody>
      </p:sp>
      <p:pic>
        <p:nvPicPr>
          <p:cNvPr id="8" name="图片 7" descr="形状&#10;&#10;中度可信度描述已自动生成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0252909" y="6380454"/>
            <a:ext cx="1447200" cy="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游戏机, 文具, 衬衫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1719" y="2489647"/>
            <a:ext cx="46378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b="1" dirty="0" smtClean="0">
                <a:solidFill>
                  <a:srgbClr val="424242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lang="zh-CN" altLang="en-US" sz="8000" b="1" dirty="0">
              <a:solidFill>
                <a:srgbClr val="424242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7324" y="6299122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effectLst/>
                <a:latin typeface="ByteSans" pitchFamily="2" charset="0"/>
              </a:rPr>
              <a:t>Sep,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effectLst/>
                <a:latin typeface="ByteSans" pitchFamily="2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effectLst/>
                <a:latin typeface="ByteSans" pitchFamily="2" charset="0"/>
              </a:rPr>
              <a:t>2022</a:t>
            </a:r>
            <a:endParaRPr lang="en-GB" altLang="zh-CN" dirty="0">
              <a:solidFill>
                <a:schemeClr val="bg1">
                  <a:lumMod val="65000"/>
                </a:schemeClr>
              </a:solidFill>
              <a:effectLst/>
              <a:latin typeface="ByteSans" pitchFamily="2" charset="0"/>
            </a:endParaRPr>
          </a:p>
        </p:txBody>
      </p:sp>
      <p:pic>
        <p:nvPicPr>
          <p:cNvPr id="7" name="图片 6" descr="徽标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19" y="577039"/>
            <a:ext cx="1939729" cy="3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493" y="497711"/>
            <a:ext cx="4742645" cy="494332"/>
          </a:xfr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课程目录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69801" y="2196324"/>
            <a:ext cx="2279015" cy="2279015"/>
            <a:chOff x="1844" y="3459"/>
            <a:chExt cx="3589" cy="3589"/>
          </a:xfrm>
        </p:grpSpPr>
        <p:sp>
          <p:nvSpPr>
            <p:cNvPr id="8" name="椭圆 7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0087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课程</a:t>
              </a:r>
            </a:p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回顾</a:t>
              </a:r>
              <a:endParaRPr lang="zh-CN" altLang="en-US" sz="2800" dirty="0">
                <a:solidFill>
                  <a:srgbClr val="FFFF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3477089" y="2196324"/>
            <a:ext cx="2279015" cy="2279015"/>
            <a:chOff x="1844" y="3459"/>
            <a:chExt cx="3589" cy="3589"/>
          </a:xfrm>
        </p:grpSpPr>
        <p:sp>
          <p:nvSpPr>
            <p:cNvPr id="5" name="椭圆 4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应用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背景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6385012" y="2196324"/>
            <a:ext cx="2279015" cy="2279015"/>
            <a:chOff x="1844" y="3459"/>
            <a:chExt cx="3589" cy="3589"/>
          </a:xfrm>
        </p:grpSpPr>
        <p:sp>
          <p:nvSpPr>
            <p:cNvPr id="19" name="椭圆 18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技术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框架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9292936" y="2196324"/>
            <a:ext cx="2279015" cy="2279015"/>
            <a:chOff x="1844" y="3459"/>
            <a:chExt cx="3589" cy="3589"/>
          </a:xfrm>
        </p:grpSpPr>
        <p:sp>
          <p:nvSpPr>
            <p:cNvPr id="22" name="椭圆 21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典型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案例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686" y="451412"/>
            <a:ext cx="7335375" cy="552205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因果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推理理论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81" y="1133470"/>
            <a:ext cx="10650798" cy="527311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因果推断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=&gt;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指导业务决策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估计量：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ATE</a:t>
            </a: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</a:t>
            </a: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HTE</a:t>
            </a:r>
          </a:p>
          <a:p>
            <a:pPr lvl="1">
              <a:lnSpc>
                <a:spcPct val="150000"/>
              </a:lnSpc>
            </a:pP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重要假设：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SUTVA </a:t>
            </a: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CIA</a:t>
            </a: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Overlap</a:t>
            </a:r>
            <a:endParaRPr lang="zh-CN" altLang="en-US" sz="2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常用的估计方法 </a:t>
            </a:r>
            <a:endParaRPr lang="en-US" altLang="zh-CN" sz="23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实验：估计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的黄金标准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7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匹配和加权：根据特征找到相似的样本，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Exact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Matching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PSM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IPW,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etc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lnSpc>
                <a:spcPct val="17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工具变量：借助一个影响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但不直接影响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的变量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Z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，衡量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对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Y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的影响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Uplift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模型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Learner/T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简单直接；样本利用率低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TarNet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简单直接，有一定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Debias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能力；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较小时，容易被模型忽略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DRL/DML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样本利用率高，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Debias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效果好；难以端到端，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Uplift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较大时，提升不明显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GRF/ORF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先用树做样本划分，再利用划分后的局部相似性计算因果作用，可解释性强</a:t>
            </a:r>
          </a:p>
        </p:txBody>
      </p:sp>
    </p:spTree>
    <p:extLst>
      <p:ext uri="{BB962C8B-B14F-4D97-AF65-F5344CB8AC3E}">
        <p14:creationId xmlns:p14="http://schemas.microsoft.com/office/powerpoint/2010/main" val="5545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963" y="428262"/>
            <a:ext cx="4742645" cy="59135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场景应用 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问题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113" y="1457898"/>
            <a:ext cx="7196216" cy="492554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问题定义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约束：给出一定的预算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资源限制</a:t>
            </a:r>
          </a:p>
          <a:p>
            <a:pPr lvl="1">
              <a:lnSpc>
                <a:spcPct val="17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目标：最大化整体的指定业务指标</a:t>
            </a:r>
          </a:p>
          <a:p>
            <a:pPr lvl="1">
              <a:lnSpc>
                <a:spcPct val="17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决策：为每个用户分配什么样的激励选项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(Treatment)</a:t>
            </a:r>
          </a:p>
          <a:p>
            <a:pPr lvl="2">
              <a:lnSpc>
                <a:spcPct val="170000"/>
              </a:lnSpc>
            </a:pPr>
            <a:r>
              <a:rPr lang="zh-CN" altLang="en-US" sz="166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可以是有无某种激励</a:t>
            </a:r>
          </a:p>
          <a:p>
            <a:pPr lvl="2">
              <a:lnSpc>
                <a:spcPct val="170000"/>
              </a:lnSpc>
            </a:pPr>
            <a:r>
              <a:rPr lang="zh-CN" altLang="en-US" sz="166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也可以是几种不同的激励形式</a:t>
            </a:r>
          </a:p>
          <a:p>
            <a:pPr lvl="2">
              <a:lnSpc>
                <a:spcPct val="170000"/>
              </a:lnSpc>
            </a:pPr>
            <a:r>
              <a:rPr lang="zh-CN" altLang="en-US" sz="166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还可以是一些离散的激励数值</a:t>
            </a:r>
            <a:endParaRPr lang="en-US" altLang="zh-CN" sz="166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zh-CN" altLang="en-US" sz="246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8308974" y="1332385"/>
            <a:ext cx="2236643" cy="4740853"/>
            <a:chOff x="8286755" y="1433945"/>
            <a:chExt cx="2236643" cy="4740853"/>
          </a:xfrm>
        </p:grpSpPr>
        <p:pic>
          <p:nvPicPr>
            <p:cNvPr id="1026" name="Picture 2" descr="https://internal-api-drive-stream.feishu.cn/space/api/box/stream/download/wps/auth_code/?code=a33c3ddf3b9d442c9a78e6c1a580116b_236925c262286484_P85TJ333DO_PJ0T67U2BCF2T6KQBT5CK2UPH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55" y="2142427"/>
              <a:ext cx="2236643" cy="403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/>
            <p:cNvSpPr txBox="1"/>
            <p:nvPr/>
          </p:nvSpPr>
          <p:spPr>
            <a:xfrm>
              <a:off x="8697191" y="143394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4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charset="0"/>
                </a:rPr>
                <a:t>整体流程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5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7576" y="1198816"/>
            <a:ext cx="11093449" cy="2169622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异质因果建模</a:t>
            </a:r>
          </a:p>
          <a:p>
            <a:pPr lvl="1">
              <a:lnSpc>
                <a:spcPct val="170000"/>
              </a:lnSpc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特征（入组前特征）</a:t>
            </a:r>
          </a:p>
          <a:p>
            <a:pPr lvl="1">
              <a:lnSpc>
                <a:spcPct val="170000"/>
              </a:lnSpc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标签（入组后的用户标签）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70000"/>
              </a:lnSpc>
            </a:pP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不同的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Treatment</a:t>
            </a:r>
          </a:p>
        </p:txBody>
      </p:sp>
      <p:sp>
        <p:nvSpPr>
          <p:cNvPr id="4" name="AutoShape 1" descr="https://weboffice.feishu-3rd-party-services.com/api/v3/office/copy/VUFqYVpiK3k5aHl6Z2NlYTlDS0NJb0ZVQ0tJRHFKRmk4bDN1TWo3ODZEcXRkb2pKbVFSZTV3alJzdE1xSmNINWZubGlhdjhrL216SGVjTVI5N1JLNlhYNVYzMXpINnhiUVBIZWZGeHBhOFE5UGx2UVBLbFBrYjBmOWROblc3NHVKRjA5U2hYVnFTVE03bHE4RWdpQk96M0xUa09wSUkyd1R0dzN6V2xidkI4KzlkMWdxKytUeWFucHQzSU4xL1UyZ3pnYkQ3amdNVEhBdG0zbXVaQ1YxRmNZZmltRVBqckM5Mkw4RkVVPQ==/attach/object/50a580ba51440f69f2eb471aa7dec49e675728d2"/>
          <p:cNvSpPr>
            <a:spLocks noChangeAspect="1" noChangeArrowheads="1"/>
          </p:cNvSpPr>
          <p:nvPr/>
        </p:nvSpPr>
        <p:spPr bwMode="auto">
          <a:xfrm>
            <a:off x="0" y="0"/>
            <a:ext cx="54102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13" y="1416050"/>
            <a:ext cx="5575300" cy="749300"/>
          </a:xfrm>
          <a:prstGeom prst="rect">
            <a:avLst/>
          </a:prstGeom>
        </p:spPr>
      </p:pic>
      <p:sp>
        <p:nvSpPr>
          <p:cNvPr id="7" name="AutoShape 4" descr="https://weboffice.feishu-3rd-party-services.com/api/v3/office/copy/VUFqYVpiK3k5aHl6Z2NlYTlDS0NJb0ZVQ0tJRHFKRmk4bDN1TWo3ODZEcXRkb2pKbVFSZTV3alJzdE1xSmNINWZubGlhdjhrL216SGVjTVI5N1JLNlhYNVYzMXpINnhiUVBIZWZGeHBhOFE5UGx2UVBLbFBrYjBmOWROblc3NHVKRjA5U2hYVnFTVE03bHE4RWdpQk96M0xUa09wSUkyd1R0dzN6V2xidkI4KzlkMWdxKytUeWFucHQzSU4xL1UyZ3pnYkQ3amdNVEhBdG0zbXVaQ1YxRmNZZmltRVBqckM5Mkw4RkVVPQ==/attach/object/25a1a8ac5614a857b0776f9f30af451014c163aa"/>
          <p:cNvSpPr>
            <a:spLocks noChangeAspect="1" noChangeArrowheads="1"/>
          </p:cNvSpPr>
          <p:nvPr/>
        </p:nvSpPr>
        <p:spPr bwMode="auto">
          <a:xfrm>
            <a:off x="0" y="0"/>
            <a:ext cx="258127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674306" y="3547642"/>
            <a:ext cx="11093449" cy="3241694"/>
            <a:chOff x="836351" y="3502008"/>
            <a:chExt cx="11093449" cy="3241694"/>
          </a:xfrm>
        </p:grpSpPr>
        <p:pic>
          <p:nvPicPr>
            <p:cNvPr id="10" name="图片 9" descr="upload_post_object_v2_1445760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3920" y="4063048"/>
              <a:ext cx="2584016" cy="1792991"/>
            </a:xfrm>
            <a:prstGeom prst="rect">
              <a:avLst/>
            </a:prstGeom>
          </p:spPr>
        </p:pic>
        <p:sp>
          <p:nvSpPr>
            <p:cNvPr id="11" name="内容占位符 2"/>
            <p:cNvSpPr txBox="1">
              <a:spLocks/>
            </p:cNvSpPr>
            <p:nvPr/>
          </p:nvSpPr>
          <p:spPr>
            <a:xfrm>
              <a:off x="836351" y="3502008"/>
              <a:ext cx="11093449" cy="32416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4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1pPr>
              <a:lvl2pPr marL="6858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2pPr>
              <a:lvl3pPr marL="11430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 spc="200">
                  <a:solidFill>
                    <a:srgbClr val="424242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3pPr>
              <a:lvl4pPr marL="16002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4pPr>
              <a:lvl5pPr marL="2057400" indent="-228600" algn="l" defTabSz="914400" rtl="0" eaLnBrk="1" latinLnBrk="0" hangingPunct="1">
                <a:lnSpc>
                  <a:spcPct val="14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 spc="200">
                  <a:solidFill>
                    <a:srgbClr val="404040"/>
                  </a:solidFill>
                  <a:latin typeface="Times New Roman" panose="02020603050405020304" charset="0"/>
                  <a:ea typeface="Times New Roman" panose="02020603050405020304" charset="0"/>
                  <a:cs typeface="Times New Roman" panose="0202060305040502030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70000"/>
                </a:lnSpc>
              </a:pP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运筹决策（整数线性规划问题）</a:t>
              </a:r>
            </a:p>
            <a:p>
              <a:pPr marL="685800" lvl="2">
                <a:lnSpc>
                  <a:spcPct val="170000"/>
                </a:lnSpc>
                <a:spcBef>
                  <a:spcPts val="1000"/>
                </a:spcBef>
              </a:pP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个用户，</a:t>
              </a: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种</a:t>
              </a: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treatment</a:t>
              </a:r>
            </a:p>
            <a:p>
              <a:pPr marL="685800" lvl="2">
                <a:lnSpc>
                  <a:spcPct val="170000"/>
                </a:lnSpc>
                <a:spcBef>
                  <a:spcPts val="1000"/>
                </a:spcBef>
              </a:pP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是总成本约束</a:t>
              </a:r>
            </a:p>
            <a:p>
              <a:pPr marL="685800" lvl="2">
                <a:lnSpc>
                  <a:spcPct val="170000"/>
                </a:lnSpc>
                <a:spcBef>
                  <a:spcPts val="1000"/>
                </a:spcBef>
              </a:pPr>
              <a:r>
                <a:rPr lang="en-US" altLang="zh-CN" sz="1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vij</a:t>
              </a: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en-US" altLang="zh-CN" sz="1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cij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通常是</a:t>
              </a: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Uplift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模型预估出来的成本和收益的增量</a:t>
              </a:r>
            </a:p>
            <a:p>
              <a:pPr marL="685800" lvl="2">
                <a:lnSpc>
                  <a:spcPct val="170000"/>
                </a:lnSpc>
                <a:spcBef>
                  <a:spcPts val="1000"/>
                </a:spcBef>
              </a:pPr>
              <a:r>
                <a:rPr lang="en-US" altLang="zh-CN" sz="1800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aij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是需要求解的</a:t>
              </a:r>
              <a:r>
                <a:rPr lang="en-US" altLang="zh-CN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treatment</a:t>
              </a:r>
              <a:r>
                <a:rPr lang="zh-CN" altLang="en-US" sz="18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分配变量</a:t>
              </a: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A8454BC6-B17B-EB3C-B8FC-67D359BB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7" y="428261"/>
            <a:ext cx="4742645" cy="59135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场景应用 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求解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8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4388" y="358815"/>
            <a:ext cx="2531881" cy="70267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课程目录</a:t>
            </a: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639249" y="2613012"/>
            <a:ext cx="2279015" cy="2279015"/>
            <a:chOff x="1844" y="3459"/>
            <a:chExt cx="3589" cy="3589"/>
          </a:xfrm>
        </p:grpSpPr>
        <p:sp>
          <p:nvSpPr>
            <p:cNvPr id="8" name="椭圆 7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课程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回顾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3546537" y="2613012"/>
            <a:ext cx="2279015" cy="2279015"/>
            <a:chOff x="1844" y="3459"/>
            <a:chExt cx="3589" cy="3589"/>
          </a:xfrm>
        </p:grpSpPr>
        <p:sp>
          <p:nvSpPr>
            <p:cNvPr id="5" name="椭圆 4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0087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应用</a:t>
              </a:r>
            </a:p>
            <a:p>
              <a:pPr algn="ctr"/>
              <a:r>
                <a:rPr lang="zh-CN" altLang="en-US" sz="2800" dirty="0">
                  <a:solidFill>
                    <a:srgbClr val="FFFFFF"/>
                  </a:solidFill>
                  <a:effectLst/>
                  <a:latin typeface="PingFang SC Medium" charset="0"/>
                  <a:ea typeface="PingFang SC Medium" charset="0"/>
                </a:rPr>
                <a:t>背景</a:t>
              </a:r>
              <a:endParaRPr lang="zh-CN" altLang="en-US" sz="2800" dirty="0">
                <a:solidFill>
                  <a:srgbClr val="FFFF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6454460" y="2613012"/>
            <a:ext cx="2279015" cy="2279015"/>
            <a:chOff x="1844" y="3459"/>
            <a:chExt cx="3589" cy="3589"/>
          </a:xfrm>
        </p:grpSpPr>
        <p:sp>
          <p:nvSpPr>
            <p:cNvPr id="19" name="椭圆 18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技术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框架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9362384" y="2613012"/>
            <a:ext cx="2279015" cy="2279015"/>
            <a:chOff x="1844" y="3459"/>
            <a:chExt cx="3589" cy="3589"/>
          </a:xfrm>
        </p:grpSpPr>
        <p:sp>
          <p:nvSpPr>
            <p:cNvPr id="22" name="椭圆 21"/>
            <p:cNvSpPr/>
            <p:nvPr/>
          </p:nvSpPr>
          <p:spPr>
            <a:xfrm>
              <a:off x="1844" y="3459"/>
              <a:ext cx="3589" cy="3589"/>
            </a:xfrm>
            <a:prstGeom prst="ellipse">
              <a:avLst/>
            </a:prstGeom>
            <a:solidFill>
              <a:srgbClr val="FFFFFF"/>
            </a:solidFill>
            <a:ln w="44450" cap="flat" cmpd="sng" algn="ctr">
              <a:solidFill>
                <a:srgbClr val="0087FF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 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2396" y="4506"/>
              <a:ext cx="2475" cy="1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典型</a:t>
              </a:r>
            </a:p>
            <a:p>
              <a:pPr algn="ctr"/>
              <a:r>
                <a:rPr lang="zh-CN" altLang="en-US" sz="2800" dirty="0">
                  <a:solidFill>
                    <a:srgbClr val="0087FF"/>
                  </a:solidFill>
                  <a:effectLst/>
                  <a:latin typeface="PingFang SC Medium" charset="0"/>
                  <a:ea typeface="PingFang SC Medium" charset="0"/>
                </a:rPr>
                <a:t>案例</a:t>
              </a:r>
              <a:endParaRPr lang="zh-CN" altLang="en-US" sz="2800" dirty="0">
                <a:solidFill>
                  <a:srgbClr val="0087FF"/>
                </a:solidFill>
                <a:effectLst/>
                <a:latin typeface="PingFang SC Medium" panose="020B0400000000000000" pitchFamily="34" charset="-122"/>
                <a:ea typeface="PingFang SC Medium" panose="020B04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284" y="427962"/>
            <a:ext cx="2138935" cy="647051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CN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.1</a:t>
            </a:r>
            <a:r>
              <a:rPr lang="zh-CN" altLang="en-US" sz="3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投放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013" y="4845731"/>
            <a:ext cx="3848722" cy="10562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广告主构建自己的创意制作、定向、出价等能力，通过</a:t>
            </a:r>
            <a:r>
              <a:rPr kumimoji="1" lang="en-US" altLang="zh-CN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MAPI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en-US" altLang="zh-CN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RTA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1" lang="en-US" altLang="zh-CN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DSP</a:t>
            </a:r>
            <a:r>
              <a:rPr kumimoji="1" lang="zh-CN" altLang="en-US" sz="14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与多个媒体实现交互，达成投放目标。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593284" y="2582710"/>
            <a:ext cx="10134274" cy="3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656216" y="2673012"/>
            <a:ext cx="10803173" cy="1516543"/>
            <a:chOff x="1282132" y="2742460"/>
            <a:chExt cx="10803173" cy="1516543"/>
          </a:xfrm>
        </p:grpSpPr>
        <p:grpSp>
          <p:nvGrpSpPr>
            <p:cNvPr id="10" name="组 9"/>
            <p:cNvGrpSpPr/>
            <p:nvPr/>
          </p:nvGrpSpPr>
          <p:grpSpPr>
            <a:xfrm>
              <a:off x="1282132" y="2742460"/>
              <a:ext cx="9187748" cy="1516543"/>
              <a:chOff x="1282132" y="2742460"/>
              <a:chExt cx="9187748" cy="1516543"/>
            </a:xfrm>
          </p:grpSpPr>
          <p:pic>
            <p:nvPicPr>
              <p:cNvPr id="1025" name="Picture 1" descr="https://bytedance.feishu.cn/space/api/box/stream/download/asynccode/?code=MzM4OGMyZmMzYWFmZmQ3MTQ3MTE2ZTI3YmNiZmVkMTZfT3pDeWdjY2R5ODVKMWVMY1hhMkowakZKV2QxMlpyMjlfVG9rZW46Ym94Y25DM1lsRnNDUmJNQTVyTXFIZTVLdlJnXzE2NjA5ODY5NTg6MTY2MDk5MDU1OF9WN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2132" y="2891813"/>
                <a:ext cx="2637368" cy="1139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https://bytedance.feishu.cn/space/api/box/stream/download/asynccode/?code=MDBiMmYwMTdlZTY2YjZmODNhZDJjYWJlMzA1MzNhYThfcXpwbllUb01PcGxaSURPVGFGTHZuRW82YUVjUWVzVDlfVG9rZW46Ym94Y25zaXIyOTFyNmpRZ3ZENHptY0dVcUJwXzE2NjA5ODY5NTg6MTY2MDk5MDU1OF9WNA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7180" y="2842868"/>
                <a:ext cx="2799406" cy="1317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https://bytedance.feishu.cn/space/api/box/stream/download/asynccode/?code=YzlmYWY0OTUzM2IzZWZkOWQxMjRmZGMyMWQyZWRjYjBfVHloZ2RQcmZYOTZ2cEhqWWFHRGdXUHphc0Z1Y3VCdlpfVG9rZW46Ym94Y25adkl3cUpmdGJwRk1ZdkhYaFdtUTRiXzE2NjA5ODY5NTg6MTY2MDk5MDU1OF9WNA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77390" y="2742460"/>
                <a:ext cx="1516543" cy="1516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bytedance.feishu.cn/space/api/box/stream/download/asynccode/?code=ZWNjYjJjZDRmYWQ1YWQxNWVkMThmYTlmMTEzMzRkYzhfQWlueFV3d3VpQ0RXS3FURHptOTh4QVVnMHp3RTJzY2lfVG9rZW46Ym94Y25XRTM1ODJhOEpiTUROVXhVcTJJalpkXzE2NjA5ODY5NTg6MTY2MDk5MDU1OF9WNA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4200" y="2871426"/>
                <a:ext cx="1435680" cy="12586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10874717" y="310027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广告媒体</a:t>
              </a:r>
            </a:p>
          </p:txBody>
        </p:sp>
      </p:grpSp>
      <p:cxnSp>
        <p:nvCxnSpPr>
          <p:cNvPr id="7" name="直线连接符 6"/>
          <p:cNvCxnSpPr/>
          <p:nvPr/>
        </p:nvCxnSpPr>
        <p:spPr>
          <a:xfrm>
            <a:off x="593284" y="4060592"/>
            <a:ext cx="10134274" cy="3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0377042" y="51760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广告主</a:t>
            </a:r>
          </a:p>
        </p:txBody>
      </p:sp>
      <p:grpSp>
        <p:nvGrpSpPr>
          <p:cNvPr id="26" name="组 25"/>
          <p:cNvGrpSpPr/>
          <p:nvPr/>
        </p:nvGrpSpPr>
        <p:grpSpPr>
          <a:xfrm>
            <a:off x="4677591" y="4349785"/>
            <a:ext cx="4991735" cy="1849528"/>
            <a:chOff x="5303507" y="4419233"/>
            <a:chExt cx="4991735" cy="1849528"/>
          </a:xfrm>
        </p:grpSpPr>
        <p:sp>
          <p:nvSpPr>
            <p:cNvPr id="43" name="上箭头 42"/>
            <p:cNvSpPr/>
            <p:nvPr/>
          </p:nvSpPr>
          <p:spPr>
            <a:xfrm>
              <a:off x="5303507" y="4419233"/>
              <a:ext cx="1803876" cy="1524367"/>
            </a:xfrm>
            <a:prstGeom prst="up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Franklin Gothic Demi Cond" charset="0"/>
                  <a:ea typeface="Franklin Gothic Demi Cond" charset="0"/>
                  <a:cs typeface="Franklin Gothic Demi Cond" charset="0"/>
                </a:rPr>
                <a:t>MAPI</a:t>
              </a:r>
            </a:p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Franklin Gothic Demi Cond" charset="0"/>
                  <a:ea typeface="Franklin Gothic Demi Cond" charset="0"/>
                  <a:cs typeface="Franklin Gothic Demi Cond" charset="0"/>
                </a:rPr>
                <a:t>RTA+DPA</a:t>
              </a:r>
            </a:p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Franklin Gothic Demi Cond" charset="0"/>
                  <a:ea typeface="Franklin Gothic Demi Cond" charset="0"/>
                  <a:cs typeface="Franklin Gothic Demi Cond" charset="0"/>
                </a:rPr>
                <a:t>DSP</a:t>
              </a:r>
              <a:endParaRPr kumimoji="1" lang="zh-CN" altLang="en-US" sz="1600" b="1" dirty="0">
                <a:solidFill>
                  <a:schemeClr val="tx1"/>
                </a:solidFill>
                <a:latin typeface="Franklin Gothic Demi Cond" charset="0"/>
                <a:ea typeface="Franklin Gothic Demi Cond" charset="0"/>
                <a:cs typeface="Franklin Gothic Demi Cond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55028" y="5209321"/>
              <a:ext cx="1015575" cy="1059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定向</a:t>
              </a:r>
            </a:p>
          </p:txBody>
        </p:sp>
        <p:sp>
          <p:nvSpPr>
            <p:cNvPr id="52" name="椭圆 51"/>
            <p:cNvSpPr/>
            <p:nvPr/>
          </p:nvSpPr>
          <p:spPr>
            <a:xfrm>
              <a:off x="9357156" y="4731375"/>
              <a:ext cx="914400" cy="8367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出价</a:t>
              </a:r>
            </a:p>
          </p:txBody>
        </p:sp>
        <p:sp>
          <p:nvSpPr>
            <p:cNvPr id="45" name="椭圆 44"/>
            <p:cNvSpPr/>
            <p:nvPr/>
          </p:nvSpPr>
          <p:spPr>
            <a:xfrm>
              <a:off x="8497797" y="4480429"/>
              <a:ext cx="1072806" cy="103719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创意</a:t>
              </a:r>
            </a:p>
          </p:txBody>
        </p:sp>
        <p:cxnSp>
          <p:nvCxnSpPr>
            <p:cNvPr id="47" name="曲线连接符 46"/>
            <p:cNvCxnSpPr/>
            <p:nvPr/>
          </p:nvCxnSpPr>
          <p:spPr>
            <a:xfrm rot="10800000">
              <a:off x="7369515" y="5134232"/>
              <a:ext cx="854657" cy="402019"/>
            </a:xfrm>
            <a:prstGeom prst="curvedConnector3">
              <a:avLst/>
            </a:prstGeom>
            <a:ln w="15875" cmpd="sng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9380842" y="5320650"/>
              <a:ext cx="914400" cy="83678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归因</a:t>
              </a:r>
              <a:endParaRPr kumimoji="1"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回传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398870" y="1383727"/>
            <a:ext cx="10060519" cy="1170707"/>
            <a:chOff x="2024786" y="1453175"/>
            <a:chExt cx="10060519" cy="1170707"/>
          </a:xfrm>
        </p:grpSpPr>
        <p:grpSp>
          <p:nvGrpSpPr>
            <p:cNvPr id="4" name="组 3"/>
            <p:cNvGrpSpPr/>
            <p:nvPr/>
          </p:nvGrpSpPr>
          <p:grpSpPr>
            <a:xfrm>
              <a:off x="2024786" y="1453175"/>
              <a:ext cx="8790293" cy="1170707"/>
              <a:chOff x="2024786" y="1453175"/>
              <a:chExt cx="8790293" cy="1170707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027390" y="2242536"/>
                <a:ext cx="133882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拉新、拉活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6783075" y="2225325"/>
                <a:ext cx="6463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accent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下单</a:t>
                </a:r>
              </a:p>
            </p:txBody>
          </p:sp>
          <p:grpSp>
            <p:nvGrpSpPr>
              <p:cNvPr id="18" name="组合 10"/>
              <p:cNvGrpSpPr/>
              <p:nvPr/>
            </p:nvGrpSpPr>
            <p:grpSpPr>
              <a:xfrm>
                <a:off x="2024786" y="1545451"/>
                <a:ext cx="3185959" cy="526915"/>
                <a:chOff x="6379" y="2084"/>
                <a:chExt cx="6246" cy="1034"/>
              </a:xfrm>
            </p:grpSpPr>
            <p:pic>
              <p:nvPicPr>
                <p:cNvPr id="19" name="图片 18" descr="upload_post_object_v2_26523036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607" y="2100"/>
                  <a:ext cx="1018" cy="1018"/>
                </a:xfrm>
                <a:prstGeom prst="rect">
                  <a:avLst/>
                </a:prstGeom>
              </p:spPr>
            </p:pic>
            <p:pic>
              <p:nvPicPr>
                <p:cNvPr id="20" name="图片 19" descr="upload_post_object_v2_43593007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79" y="2100"/>
                  <a:ext cx="1018" cy="1018"/>
                </a:xfrm>
                <a:prstGeom prst="rect">
                  <a:avLst/>
                </a:prstGeom>
              </p:spPr>
            </p:pic>
            <p:pic>
              <p:nvPicPr>
                <p:cNvPr id="21" name="图片 20" descr="upload_post_object_v2_81669776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6" y="2084"/>
                  <a:ext cx="1018" cy="1018"/>
                </a:xfrm>
                <a:prstGeom prst="rect">
                  <a:avLst/>
                </a:prstGeom>
              </p:spPr>
            </p:pic>
            <p:pic>
              <p:nvPicPr>
                <p:cNvPr id="22" name="图片 21" descr="upload_post_object_v2_71193260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93" y="2100"/>
                  <a:ext cx="1018" cy="1018"/>
                </a:xfrm>
                <a:prstGeom prst="rect">
                  <a:avLst/>
                </a:prstGeom>
              </p:spPr>
            </p:pic>
            <p:pic>
              <p:nvPicPr>
                <p:cNvPr id="23" name="图片 22" descr="upload_post_object_v2_67742155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00" y="2084"/>
                  <a:ext cx="1018" cy="101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组 12"/>
              <p:cNvGrpSpPr/>
              <p:nvPr/>
            </p:nvGrpSpPr>
            <p:grpSpPr>
              <a:xfrm>
                <a:off x="6246538" y="1510453"/>
                <a:ext cx="1839896" cy="532055"/>
                <a:chOff x="6877384" y="1253391"/>
                <a:chExt cx="1839896" cy="532055"/>
              </a:xfrm>
            </p:grpSpPr>
            <p:pic>
              <p:nvPicPr>
                <p:cNvPr id="38" name="图片 37" descr="upload_post_object_v2_10924973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77384" y="1266684"/>
                  <a:ext cx="519261" cy="518762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73157" y="1253391"/>
                  <a:ext cx="544123" cy="512116"/>
                </a:xfrm>
                <a:prstGeom prst="rect">
                  <a:avLst/>
                </a:prstGeom>
              </p:spPr>
            </p:pic>
          </p:grp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8050" y="1519182"/>
                <a:ext cx="527823" cy="543816"/>
              </a:xfrm>
              <a:prstGeom prst="rect">
                <a:avLst/>
              </a:prstGeom>
            </p:spPr>
          </p:pic>
          <p:grpSp>
            <p:nvGrpSpPr>
              <p:cNvPr id="58" name="组 57"/>
              <p:cNvGrpSpPr/>
              <p:nvPr/>
            </p:nvGrpSpPr>
            <p:grpSpPr>
              <a:xfrm>
                <a:off x="8664407" y="1453175"/>
                <a:ext cx="2150672" cy="1170707"/>
                <a:chOff x="8664407" y="1453175"/>
                <a:chExt cx="2150672" cy="1170707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9428874" y="2254550"/>
                  <a:ext cx="64633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线索</a:t>
                  </a:r>
                </a:p>
              </p:txBody>
            </p:sp>
            <p:grpSp>
              <p:nvGrpSpPr>
                <p:cNvPr id="57" name="组 56"/>
                <p:cNvGrpSpPr/>
                <p:nvPr/>
              </p:nvGrpSpPr>
              <p:grpSpPr>
                <a:xfrm>
                  <a:off x="8664407" y="1453175"/>
                  <a:ext cx="2150672" cy="717119"/>
                  <a:chOff x="8664407" y="1453175"/>
                  <a:chExt cx="2150672" cy="717119"/>
                </a:xfrm>
              </p:grpSpPr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664407" y="1453175"/>
                    <a:ext cx="992023" cy="673687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790442" y="1469623"/>
                    <a:ext cx="1024637" cy="700671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1" name="文本框 60"/>
            <p:cNvSpPr txBox="1"/>
            <p:nvPr/>
          </p:nvSpPr>
          <p:spPr>
            <a:xfrm>
              <a:off x="10874717" y="159175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chemeClr val="accent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投放目标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26550</TotalTime>
  <Words>3910</Words>
  <Application>Microsoft Macintosh PowerPoint</Application>
  <PresentationFormat>宽屏</PresentationFormat>
  <Paragraphs>406</Paragraphs>
  <Slides>38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ByteSans</vt:lpstr>
      <vt:lpstr>Cambria Math</vt:lpstr>
      <vt:lpstr>Franklin Gothic Demi Cond</vt:lpstr>
      <vt:lpstr>Mangal</vt:lpstr>
      <vt:lpstr>Microsoft YaHei</vt:lpstr>
      <vt:lpstr>PingFang SC</vt:lpstr>
      <vt:lpstr>PingFang SC Medium</vt:lpstr>
      <vt:lpstr>PingFang SC Semibold</vt:lpstr>
      <vt:lpstr>Times New Roman</vt:lpstr>
      <vt:lpstr>Wingdings</vt:lpstr>
      <vt:lpstr>等线</vt:lpstr>
      <vt:lpstr>等线 Light</vt:lpstr>
      <vt:lpstr>Arial</vt:lpstr>
      <vt:lpstr>Office 主题​​</vt:lpstr>
      <vt:lpstr>PowerPoint 演示文稿</vt:lpstr>
      <vt:lpstr>讲师介绍</vt:lpstr>
      <vt:lpstr>系列课程设计思路</vt:lpstr>
      <vt:lpstr>课程目录</vt:lpstr>
      <vt:lpstr>1.1 因果推理理论</vt:lpstr>
      <vt:lpstr>1.2 场景应用 – 问题</vt:lpstr>
      <vt:lpstr>1.3 场景应用 – 求解</vt:lpstr>
      <vt:lpstr>课程目录</vt:lpstr>
      <vt:lpstr>2.1 投放</vt:lpstr>
      <vt:lpstr>2.2 投放增长</vt:lpstr>
      <vt:lpstr>2.3 投放算法</vt:lpstr>
      <vt:lpstr>2.4 投放与因果推断</vt:lpstr>
      <vt:lpstr>2.5 投放与因果推断</vt:lpstr>
      <vt:lpstr>课程目录</vt:lpstr>
      <vt:lpstr>3.1 问题</vt:lpstr>
      <vt:lpstr>3.2 数据收集</vt:lpstr>
      <vt:lpstr>3.3 数据收集</vt:lpstr>
      <vt:lpstr>3.4 求解 - 全渠道</vt:lpstr>
      <vt:lpstr>3.5  求解 - 分渠道             </vt:lpstr>
      <vt:lpstr>课程目录</vt:lpstr>
      <vt:lpstr>4.1 拉新蚕食</vt:lpstr>
      <vt:lpstr>4.1.1 拉新蚕食 - 评估</vt:lpstr>
      <vt:lpstr>4.1.2 拉新蚕食 - 评估</vt:lpstr>
      <vt:lpstr>4.1.3 拉新蚕食 - 蚕食优化的难点</vt:lpstr>
      <vt:lpstr>4.1.4 拉新蚕食 - 新设备</vt:lpstr>
      <vt:lpstr>4.1.5 拉新蚕食 - 老设备</vt:lpstr>
      <vt:lpstr>4.1.6 拉新蚕食 - 增效优化</vt:lpstr>
      <vt:lpstr>4.1.7 拉新蚕食 - 增效优化</vt:lpstr>
      <vt:lpstr>4.1.8 拉新蚕食 - 展望</vt:lpstr>
      <vt:lpstr>4.1.9 拉新蚕食 - 展望（二）</vt:lpstr>
      <vt:lpstr>4.2 多端获客</vt:lpstr>
      <vt:lpstr>4.2.1 去重获客</vt:lpstr>
      <vt:lpstr>4.2.2 去重获客 - 实践</vt:lpstr>
      <vt:lpstr>4.2.3 多端获客 - 展望</vt:lpstr>
      <vt:lpstr>4.3 用户召回</vt:lpstr>
      <vt:lpstr>课程总结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刘松驿</dc:creator>
  <cp:lastModifiedBy>李灵福</cp:lastModifiedBy>
  <cp:revision>287</cp:revision>
  <dcterms:created xsi:type="dcterms:W3CDTF">2022-08-20T09:08:38Z</dcterms:created>
  <dcterms:modified xsi:type="dcterms:W3CDTF">2022-09-18T11:51:54Z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